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5" r:id="rId4"/>
    <p:sldId id="269" r:id="rId5"/>
    <p:sldId id="295" r:id="rId6"/>
    <p:sldId id="292" r:id="rId7"/>
    <p:sldId id="293" r:id="rId8"/>
    <p:sldId id="285" r:id="rId9"/>
    <p:sldId id="307" r:id="rId10"/>
    <p:sldId id="308" r:id="rId11"/>
    <p:sldId id="288" r:id="rId12"/>
    <p:sldId id="315" r:id="rId13"/>
    <p:sldId id="309" r:id="rId14"/>
    <p:sldId id="271" r:id="rId15"/>
    <p:sldId id="296" r:id="rId16"/>
    <p:sldId id="298" r:id="rId17"/>
    <p:sldId id="302" r:id="rId18"/>
    <p:sldId id="299" r:id="rId19"/>
    <p:sldId id="303" r:id="rId20"/>
    <p:sldId id="310" r:id="rId21"/>
    <p:sldId id="301" r:id="rId22"/>
    <p:sldId id="311" r:id="rId23"/>
    <p:sldId id="300" r:id="rId24"/>
    <p:sldId id="312" r:id="rId25"/>
    <p:sldId id="304" r:id="rId26"/>
    <p:sldId id="313" r:id="rId27"/>
    <p:sldId id="297" r:id="rId28"/>
    <p:sldId id="305" r:id="rId29"/>
    <p:sldId id="314" r:id="rId30"/>
    <p:sldId id="306" r:id="rId31"/>
    <p:sldId id="286" r:id="rId32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78" autoAdjust="0"/>
    <p:restoredTop sz="80701"/>
  </p:normalViewPr>
  <p:slideViewPr>
    <p:cSldViewPr snapToObjects="1">
      <p:cViewPr varScale="1">
        <p:scale>
          <a:sx n="81" d="100"/>
          <a:sy n="81" d="100"/>
        </p:scale>
        <p:origin x="216" y="608"/>
      </p:cViewPr>
      <p:guideLst>
        <p:guide orient="horz" pos="709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9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829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1707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754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0070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049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9601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368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800" dirty="0">
              <a:solidFill>
                <a:srgbClr val="000000"/>
              </a:solidFill>
              <a:effectLst/>
              <a:latin typeface="LMRoman1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8221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553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9778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1638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123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601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441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50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8701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9143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599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4727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12954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DB00D-2B0B-4FA2-A258-E1F4E7D9041F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06E3A2-04B2-4DD3-AAA1-A42AE5838B79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531-9C51-4B7E-993F-41DB8F023600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 descr="uzh_logo_e_pos_grau_1mm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4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A456F339-3D89-431B-B52C-DECFFB55CC5F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 dirty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700" dirty="0"/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sz="1400" b="1" dirty="0"/>
              <a:t>Department of Informatics / Communication Systems Group</a:t>
            </a:r>
          </a:p>
          <a:p>
            <a:pPr>
              <a:spcBef>
                <a:spcPct val="50000"/>
              </a:spcBef>
            </a:pPr>
            <a:endParaRPr lang="en-US" sz="1400" b="1" dirty="0"/>
          </a:p>
          <a:p>
            <a:pPr>
              <a:spcBef>
                <a:spcPct val="50000"/>
              </a:spcBef>
            </a:pPr>
            <a:endParaRPr lang="en-US" sz="1400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3" Type="http://schemas.openxmlformats.org/officeDocument/2006/relationships/tags" Target="../tags/tag63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3" Type="http://schemas.openxmlformats.org/officeDocument/2006/relationships/tags" Target="../tags/tag83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3" Type="http://schemas.openxmlformats.org/officeDocument/2006/relationships/tags" Target="../tags/tag23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tags" Target="../tags/tag40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3" Type="http://schemas.openxmlformats.org/officeDocument/2006/relationships/tags" Target="../tags/tag43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556792"/>
            <a:ext cx="10369550" cy="1295400"/>
          </a:xfrm>
        </p:spPr>
        <p:txBody>
          <a:bodyPr/>
          <a:lstStyle/>
          <a:p>
            <a:r>
              <a:rPr lang="en-US" sz="3600" dirty="0"/>
              <a:t>AIDFL:</a:t>
            </a:r>
            <a:r>
              <a:rPr lang="zh-CN" altLang="en-US" sz="3600" dirty="0"/>
              <a:t> </a:t>
            </a:r>
            <a:r>
              <a:rPr lang="en-CA" sz="3600" dirty="0"/>
              <a:t>An Information Theory-Based Anomaly Detector in Decentralized Federated Learning</a:t>
            </a:r>
            <a:endParaRPr lang="en-US" sz="36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0740"/>
            <a:ext cx="10369550" cy="2197148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MSc Thesis – Final Presentation</a:t>
            </a:r>
          </a:p>
          <a:p>
            <a:endParaRPr lang="en-US" sz="1800" dirty="0"/>
          </a:p>
          <a:p>
            <a:r>
              <a:rPr lang="en-US" sz="1800" b="1" dirty="0"/>
              <a:t>Xiao Chen</a:t>
            </a:r>
          </a:p>
          <a:p>
            <a:r>
              <a:rPr lang="en-US" sz="1800" dirty="0"/>
              <a:t>21-742-820</a:t>
            </a:r>
          </a:p>
          <a:p>
            <a:endParaRPr lang="en-US" sz="1800" dirty="0"/>
          </a:p>
          <a:p>
            <a:r>
              <a:rPr lang="en-US" sz="1800" dirty="0"/>
              <a:t>Supervisors:</a:t>
            </a:r>
          </a:p>
          <a:p>
            <a:r>
              <a:rPr lang="en-US" sz="1800" dirty="0"/>
              <a:t>Chao Feng, Dr. Alberto Huertas </a:t>
            </a:r>
            <a:r>
              <a:rPr lang="en-US" sz="1800" dirty="0" err="1"/>
              <a:t>Celdran</a:t>
            </a:r>
            <a:endParaRPr lang="en-US" sz="180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1D81E500-A2F9-407D-9E7F-73040C1980EF}" type="datetime1">
              <a:rPr lang="en-US" smtClean="0"/>
              <a:pPr/>
              <a:t>7/14/24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AIDFL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918782" y="2060848"/>
                <a:ext cx="5005388" cy="38877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Perform gradient descent, extract features</a:t>
                </a:r>
              </a:p>
              <a:p>
                <a:pPr marL="342900" indent="-342900">
                  <a:buAutoNum type="arabicPeriod"/>
                </a:pPr>
                <a:r>
                  <a:rPr lang="en-US" b="1" dirty="0"/>
                  <a:t>K-means Clustering</a:t>
                </a:r>
              </a:p>
              <a:p>
                <a:pPr lvl="1"/>
                <a:r>
                  <a:rPr lang="en-CA" dirty="0"/>
                  <a:t>Similarity evaluation</a:t>
                </a:r>
              </a:p>
              <a:p>
                <a:pPr lvl="1"/>
                <a:r>
                  <a:rPr lang="en-CA" dirty="0"/>
                  <a:t>Number of clusters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A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MI/CE estimation</a:t>
                </a:r>
              </a:p>
              <a:p>
                <a:pPr lvl="1"/>
                <a:r>
                  <a:rPr lang="en-CA" dirty="0"/>
                  <a:t>Analyzing the distributional differences</a:t>
                </a:r>
                <a:endParaRPr lang="en-US" b="1" dirty="0"/>
              </a:p>
              <a:p>
                <a:pPr marL="342900" indent="-342900">
                  <a:buAutoNum type="arabicPeriod"/>
                </a:pPr>
                <a:r>
                  <a:rPr lang="en-US" b="1" dirty="0"/>
                  <a:t>Anomaly Detection</a:t>
                </a:r>
              </a:p>
              <a:p>
                <a:pPr lvl="1"/>
                <a:r>
                  <a:rPr lang="en-US" dirty="0"/>
                  <a:t>Filtering abnormal estimations</a:t>
                </a:r>
              </a:p>
              <a:p>
                <a:pPr lvl="1"/>
                <a:r>
                  <a:rPr lang="en-US" dirty="0"/>
                  <a:t>Threshold multiplier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Aggregation</a:t>
                </a:r>
              </a:p>
              <a:p>
                <a:pPr lvl="1"/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8782" y="2060848"/>
                <a:ext cx="5005388" cy="3887787"/>
              </a:xfrm>
              <a:blipFill>
                <a:blip r:embed="rId3"/>
                <a:stretch>
                  <a:fillRect l="-2785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7FFEC2D4-A24C-4EA1-A962-9B9AE660971B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5" name="Content Placeholder 14" descr="A diagram of a diagram&#10;&#10;Description automatically generated">
            <a:extLst>
              <a:ext uri="{FF2B5EF4-FFF2-40B4-BE49-F238E27FC236}">
                <a16:creationId xmlns:a16="http://schemas.microsoft.com/office/drawing/2014/main" id="{E1D6CC48-A4A4-AFA6-F9C4-E6F954402D3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5890318" y="2492647"/>
            <a:ext cx="6036101" cy="2829422"/>
          </a:xfrm>
        </p:spPr>
      </p:pic>
    </p:spTree>
    <p:extLst>
      <p:ext uri="{BB962C8B-B14F-4D97-AF65-F5344CB8AC3E}">
        <p14:creationId xmlns:p14="http://schemas.microsoft.com/office/powerpoint/2010/main" val="317976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4" descr="A diagram of a diagram&#10;&#10;Description automatically generated">
            <a:extLst>
              <a:ext uri="{FF2B5EF4-FFF2-40B4-BE49-F238E27FC236}">
                <a16:creationId xmlns:a16="http://schemas.microsoft.com/office/drawing/2014/main" id="{E3F03A03-F655-D175-689D-D10C8564237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792357" y="2514434"/>
            <a:ext cx="4942469" cy="231678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 K-means Clustering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4" y="2205039"/>
            <a:ext cx="5736539" cy="43195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effectLst/>
                <a:latin typeface="+mj-lt"/>
              </a:rPr>
              <a:t>Find cluster centers that </a:t>
            </a:r>
            <a:r>
              <a:rPr lang="en-CA" b="1" dirty="0">
                <a:solidFill>
                  <a:srgbClr val="000000"/>
                </a:solidFill>
                <a:effectLst/>
                <a:latin typeface="+mj-lt"/>
              </a:rPr>
              <a:t>minimize the variance</a:t>
            </a:r>
            <a:endParaRPr lang="en-CA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+mj-lt"/>
              </a:rPr>
              <a:t>Each data point is assigned a cluster label based on the </a:t>
            </a:r>
            <a:r>
              <a:rPr lang="en-CA" b="1" dirty="0">
                <a:solidFill>
                  <a:srgbClr val="000000"/>
                </a:solidFill>
                <a:latin typeface="+mj-lt"/>
              </a:rPr>
              <a:t>nearest</a:t>
            </a:r>
            <a:r>
              <a:rPr lang="en-CA" dirty="0">
                <a:solidFill>
                  <a:srgbClr val="000000"/>
                </a:solidFill>
                <a:latin typeface="+mj-lt"/>
              </a:rPr>
              <a:t> cluster center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Similarity evaluation – identify potential malicious updates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7FFEC2D4-A24C-4EA1-A962-9B9AE660971B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965441-CE62-6622-8D9A-BF0C5370D2DF}"/>
              </a:ext>
            </a:extLst>
          </p:cNvPr>
          <p:cNvSpPr/>
          <p:nvPr/>
        </p:nvSpPr>
        <p:spPr bwMode="auto">
          <a:xfrm>
            <a:off x="9048328" y="2962404"/>
            <a:ext cx="918763" cy="15837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F5BE6D6-E8E8-8497-900D-17E340D32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361" y="4192882"/>
            <a:ext cx="4624968" cy="16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5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4" descr="A diagram of a diagram&#10;&#10;Description automatically generated">
            <a:extLst>
              <a:ext uri="{FF2B5EF4-FFF2-40B4-BE49-F238E27FC236}">
                <a16:creationId xmlns:a16="http://schemas.microsoft.com/office/drawing/2014/main" id="{E3F03A03-F655-D175-689D-D10C8564237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473218" y="3457265"/>
            <a:ext cx="4942469" cy="231678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 MI/CE Estimations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911224" y="2205039"/>
                <a:ext cx="6480920" cy="3887787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Estimate </a:t>
                </a:r>
                <a:r>
                  <a:rPr lang="en-US" b="1" dirty="0"/>
                  <a:t>MI</a:t>
                </a:r>
                <a:r>
                  <a:rPr lang="en-US" dirty="0"/>
                  <a:t>: distributional differences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Von Neumann 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Mutual Information: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CA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CA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Estimates MI by analyzing the distributional differences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1224" y="2205039"/>
                <a:ext cx="6480920" cy="3887787"/>
              </a:xfrm>
              <a:blipFill>
                <a:blip r:embed="rId4"/>
                <a:stretch>
                  <a:fillRect l="-1953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7FFEC2D4-A24C-4EA1-A962-9B9AE660971B}" type="datetime1">
              <a:rPr lang="en-US" smtClean="0"/>
              <a:t>7/15/24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965441-CE62-6622-8D9A-BF0C5370D2DF}"/>
              </a:ext>
            </a:extLst>
          </p:cNvPr>
          <p:cNvSpPr/>
          <p:nvPr/>
        </p:nvSpPr>
        <p:spPr bwMode="auto">
          <a:xfrm>
            <a:off x="4460988" y="3872552"/>
            <a:ext cx="918763" cy="15837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472D0B3-8913-E0B2-D9BB-62C2DE956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680" y="1989139"/>
            <a:ext cx="5212801" cy="33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5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4" descr="A diagram of a diagram&#10;&#10;Description automatically generated">
            <a:extLst>
              <a:ext uri="{FF2B5EF4-FFF2-40B4-BE49-F238E27FC236}">
                <a16:creationId xmlns:a16="http://schemas.microsoft.com/office/drawing/2014/main" id="{E3F03A03-F655-D175-689D-D10C8564237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960096" y="4093833"/>
            <a:ext cx="4942469" cy="231678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 MI/CE Estimations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911224" y="2205039"/>
                <a:ext cx="6480920" cy="3887787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Estimate </a:t>
                </a:r>
                <a:r>
                  <a:rPr lang="en-US" b="1" dirty="0"/>
                  <a:t>CE</a:t>
                </a:r>
                <a:r>
                  <a:rPr lang="en-US" dirty="0"/>
                  <a:t>: uncertainty in the conditional distribution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Feature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CA" i="1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Aggregate MI &amp; CE on each client across all samples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Define optimization objective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Maximize MI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Minimize 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MI/CE distances</a:t>
                </a:r>
                <a:r>
                  <a:rPr lang="en-US" dirty="0"/>
                  <a:t>: determine whether a sample is </a:t>
                </a:r>
                <a:r>
                  <a:rPr lang="en-US" b="1" dirty="0"/>
                  <a:t>anomaly</a:t>
                </a:r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1224" y="2205039"/>
                <a:ext cx="6480920" cy="3887787"/>
              </a:xfrm>
              <a:blipFill>
                <a:blip r:embed="rId4"/>
                <a:stretch>
                  <a:fillRect l="-1953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7FFEC2D4-A24C-4EA1-A962-9B9AE660971B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965441-CE62-6622-8D9A-BF0C5370D2DF}"/>
              </a:ext>
            </a:extLst>
          </p:cNvPr>
          <p:cNvSpPr/>
          <p:nvPr/>
        </p:nvSpPr>
        <p:spPr bwMode="auto">
          <a:xfrm>
            <a:off x="9947866" y="4509120"/>
            <a:ext cx="918763" cy="15837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2" name="Picture 11" descr="A white sheet with black text and black text&#10;&#10;Description automatically generated">
            <a:extLst>
              <a:ext uri="{FF2B5EF4-FFF2-40B4-BE49-F238E27FC236}">
                <a16:creationId xmlns:a16="http://schemas.microsoft.com/office/drawing/2014/main" id="{71F7F1C9-1648-947D-D7AB-8E9EB6307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185" y="1395562"/>
            <a:ext cx="5094289" cy="231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1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 Anomaly Detection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7FFEC2D4-A24C-4EA1-A962-9B9AE660971B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pic>
        <p:nvPicPr>
          <p:cNvPr id="12" name="Content Placeholder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A30663B-4B5A-ADC9-2E22-EB2E877CE92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096000" y="3645756"/>
            <a:ext cx="5463492" cy="2302794"/>
          </a:xfr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D66671-C9ED-790E-522C-C5868296470F}"/>
              </a:ext>
            </a:extLst>
          </p:cNvPr>
          <p:cNvSpPr/>
          <p:nvPr/>
        </p:nvSpPr>
        <p:spPr bwMode="auto">
          <a:xfrm>
            <a:off x="10227680" y="3649719"/>
            <a:ext cx="1277898" cy="243146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BD45C6-40C7-E471-3362-4471618562F6}"/>
                  </a:ext>
                </a:extLst>
              </p:cNvPr>
              <p:cNvSpPr txBox="1"/>
              <p:nvPr/>
            </p:nvSpPr>
            <p:spPr>
              <a:xfrm>
                <a:off x="6165897" y="1434163"/>
                <a:ext cx="5014514" cy="1677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Setting a </a:t>
                </a:r>
                <a:r>
                  <a:rPr lang="en-US" b="1" dirty="0"/>
                  <a:t>threshold</a:t>
                </a:r>
                <a:r>
                  <a:rPr lang="en-US" dirty="0"/>
                  <a:t> for MI and CE respectively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b="0" dirty="0"/>
                  <a:t>, standard deviation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Threshold multiplier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18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[µ − </m:t>
                    </m:r>
                    <m:r>
                      <a:rPr lang="el-GR" sz="18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𝛾𝜎</m:t>
                    </m:r>
                    <m:r>
                      <a:rPr lang="el-GR" sz="18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µ + </m:t>
                    </m:r>
                    <m:r>
                      <a:rPr lang="el-GR" sz="18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𝛾𝜎</m:t>
                    </m:r>
                    <m:r>
                      <a:rPr lang="el-GR" sz="18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Distances </a:t>
                </a:r>
                <a:r>
                  <a:rPr lang="en-US" b="1" dirty="0"/>
                  <a:t>outside</a:t>
                </a:r>
                <a:r>
                  <a:rPr lang="en-US" dirty="0"/>
                  <a:t> the threshold will be </a:t>
                </a:r>
              </a:p>
              <a:p>
                <a:pPr lvl="1"/>
                <a:r>
                  <a:rPr lang="zh-CN" altLang="en-US" dirty="0"/>
                  <a:t>     </a:t>
                </a:r>
                <a:r>
                  <a:rPr lang="en-US" dirty="0"/>
                  <a:t>treated as anomalies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BD45C6-40C7-E471-3362-447161856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97" y="1434163"/>
                <a:ext cx="5014514" cy="1677382"/>
              </a:xfrm>
              <a:prstGeom prst="rect">
                <a:avLst/>
              </a:prstGeom>
              <a:blipFill>
                <a:blip r:embed="rId3"/>
                <a:stretch>
                  <a:fillRect l="-758" t="-752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EC2210B-D850-DADC-D1B5-6A576D178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1835" y="1775463"/>
            <a:ext cx="5005388" cy="187819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0A01F6-B56A-3B44-670A-7CBE0B0CA6B2}"/>
              </a:ext>
            </a:extLst>
          </p:cNvPr>
          <p:cNvSpPr txBox="1"/>
          <p:nvPr/>
        </p:nvSpPr>
        <p:spPr>
          <a:xfrm>
            <a:off x="914401" y="4097867"/>
            <a:ext cx="46775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Aggregation: non-anomalous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</a:t>
            </a:r>
            <a:r>
              <a:rPr lang="en-CA" dirty="0"/>
              <a:t>sum of the weights if</a:t>
            </a:r>
            <a:r>
              <a:rPr lang="zh-CN" altLang="en-US" dirty="0"/>
              <a:t> </a:t>
            </a:r>
            <a:r>
              <a:rPr lang="en-US" altLang="zh-CN" dirty="0"/>
              <a:t>&gt; 0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Ensure the aggregated update is properly scaled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1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1D81E500-A2F9-407D-9E7F-73040C1980EF}" type="datetime1">
              <a:rPr lang="en-US" smtClean="0"/>
              <a:pPr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48AA66BD-82B6-B8FF-7097-41B0573FEDCC}"/>
              </a:ext>
            </a:extLst>
          </p:cNvPr>
          <p:cNvGrpSpPr/>
          <p:nvPr/>
        </p:nvGrpSpPr>
        <p:grpSpPr>
          <a:xfrm>
            <a:off x="2639616" y="1916832"/>
            <a:ext cx="6734741" cy="731520"/>
            <a:chOff x="3131840" y="1491630"/>
            <a:chExt cx="5256584" cy="57606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3FDFD187-9993-E08B-663A-90ED92CC181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4">
              <a:extLst>
                <a:ext uri="{FF2B5EF4-FFF2-40B4-BE49-F238E27FC236}">
                  <a16:creationId xmlns:a16="http://schemas.microsoft.com/office/drawing/2014/main" id="{C6B7BAFA-C468-5170-7C97-182EDB0D2B5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25">
            <a:extLst>
              <a:ext uri="{FF2B5EF4-FFF2-40B4-BE49-F238E27FC236}">
                <a16:creationId xmlns:a16="http://schemas.microsoft.com/office/drawing/2014/main" id="{D77ADDAD-25AA-6174-0B5F-15CAF097936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39591" y="1916972"/>
            <a:ext cx="683397" cy="3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D9538799-206E-C82C-F9FD-F3D697F5C7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40210" y="2083269"/>
            <a:ext cx="5627449" cy="3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  <a:cs typeface="Arial" panose="020B0604020202020204" pitchFamily="34" charset="0"/>
              </a:rPr>
              <a:t>Introduction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D68553-8816-0151-83E7-895F5BAFF054}"/>
              </a:ext>
            </a:extLst>
          </p:cNvPr>
          <p:cNvGrpSpPr/>
          <p:nvPr/>
        </p:nvGrpSpPr>
        <p:grpSpPr>
          <a:xfrm>
            <a:off x="2624946" y="2799742"/>
            <a:ext cx="6742038" cy="731603"/>
            <a:chOff x="2668348" y="2850013"/>
            <a:chExt cx="6742038" cy="731603"/>
          </a:xfrm>
        </p:grpSpPr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7140D592-C6AA-0E03-FACC-40ADE79F6B4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75671" y="2850014"/>
              <a:ext cx="6734715" cy="731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ight Triangle 18">
              <a:extLst>
                <a:ext uri="{FF2B5EF4-FFF2-40B4-BE49-F238E27FC236}">
                  <a16:creationId xmlns:a16="http://schemas.microsoft.com/office/drawing/2014/main" id="{C551993D-B683-666E-2DBA-238BDE879FE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5400000">
              <a:off x="2774760" y="2758245"/>
              <a:ext cx="731603" cy="91514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653D899E-9E71-4217-4409-9C5E7E9D98B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668348" y="2850013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77AEE3AC-AE61-3E65-3D37-45F22DA67D5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598257" y="3016491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Motivation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F418F0-46B3-816E-4191-0468724EA4D5}"/>
              </a:ext>
            </a:extLst>
          </p:cNvPr>
          <p:cNvGrpSpPr/>
          <p:nvPr/>
        </p:nvGrpSpPr>
        <p:grpSpPr>
          <a:xfrm>
            <a:off x="2617625" y="3697821"/>
            <a:ext cx="6749359" cy="731520"/>
            <a:chOff x="2653704" y="3988187"/>
            <a:chExt cx="6749359" cy="7315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B76D94-08EB-07CE-0CD2-A05C255713DF}"/>
                </a:ext>
              </a:extLst>
            </p:cNvPr>
            <p:cNvGrpSpPr/>
            <p:nvPr/>
          </p:nvGrpSpPr>
          <p:grpSpPr>
            <a:xfrm>
              <a:off x="2653704" y="3988187"/>
              <a:ext cx="6749359" cy="731520"/>
              <a:chOff x="2653704" y="3988187"/>
              <a:chExt cx="6749359" cy="92258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64EEE-FF83-007A-1F79-1FD9DB2F5887}"/>
                  </a:ext>
                </a:extLst>
              </p:cNvPr>
              <p:cNvGrpSpPr/>
              <p:nvPr/>
            </p:nvGrpSpPr>
            <p:grpSpPr>
              <a:xfrm>
                <a:off x="2668348" y="3988187"/>
                <a:ext cx="6734715" cy="922580"/>
                <a:chOff x="3131840" y="1491630"/>
                <a:chExt cx="5256584" cy="576000"/>
              </a:xfrm>
            </p:grpSpPr>
            <p:sp>
              <p:nvSpPr>
                <p:cNvPr id="22" name="Rectangle 20">
                  <a:extLst>
                    <a:ext uri="{FF2B5EF4-FFF2-40B4-BE49-F238E27FC236}">
                      <a16:creationId xmlns:a16="http://schemas.microsoft.com/office/drawing/2014/main" id="{98976B79-CB6F-31F6-FEEF-18C375627B63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131840" y="1491630"/>
                  <a:ext cx="5256584" cy="57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Right Triangle 21">
                  <a:extLst>
                    <a:ext uri="{FF2B5EF4-FFF2-40B4-BE49-F238E27FC236}">
                      <a16:creationId xmlns:a16="http://schemas.microsoft.com/office/drawing/2014/main" id="{003ADEC4-441D-6F62-4ABE-EDF2DF939DED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5400000">
                  <a:off x="3203840" y="1419630"/>
                  <a:ext cx="576000" cy="720000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TextBox 27">
                <a:extLst>
                  <a:ext uri="{FF2B5EF4-FFF2-40B4-BE49-F238E27FC236}">
                    <a16:creationId xmlns:a16="http://schemas.microsoft.com/office/drawing/2014/main" id="{D7134FFE-288D-F5F0-9B8D-0CAA67A6B8F0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653704" y="3988187"/>
                <a:ext cx="683397" cy="398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03</a:t>
                </a:r>
                <a:endParaRPr lang="ko-KR" altLang="en-US" sz="2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C9A0F0EE-C5F8-D904-153C-79FAC2EBD241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605579" y="4154624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Design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5A565A-29D6-C762-4CA4-C0A3CE6BBF43}"/>
              </a:ext>
            </a:extLst>
          </p:cNvPr>
          <p:cNvGrpSpPr/>
          <p:nvPr/>
        </p:nvGrpSpPr>
        <p:grpSpPr>
          <a:xfrm>
            <a:off x="2617625" y="4595816"/>
            <a:ext cx="6756579" cy="731520"/>
            <a:chOff x="2639060" y="5126011"/>
            <a:chExt cx="6756579" cy="731520"/>
          </a:xfrm>
        </p:grpSpPr>
        <p:grpSp>
          <p:nvGrpSpPr>
            <p:cNvPr id="25" name="Group 22">
              <a:extLst>
                <a:ext uri="{FF2B5EF4-FFF2-40B4-BE49-F238E27FC236}">
                  <a16:creationId xmlns:a16="http://schemas.microsoft.com/office/drawing/2014/main" id="{7BB160F1-E46B-5C5C-DDFF-95AFF727836B}"/>
                </a:ext>
              </a:extLst>
            </p:cNvPr>
            <p:cNvGrpSpPr/>
            <p:nvPr/>
          </p:nvGrpSpPr>
          <p:grpSpPr>
            <a:xfrm>
              <a:off x="2660898" y="5126011"/>
              <a:ext cx="6734741" cy="731520"/>
              <a:chOff x="3131840" y="1491630"/>
              <a:chExt cx="5256584" cy="576064"/>
            </a:xfrm>
          </p:grpSpPr>
          <p:sp>
            <p:nvSpPr>
              <p:cNvPr id="28" name="Rectangle 23">
                <a:extLst>
                  <a:ext uri="{FF2B5EF4-FFF2-40B4-BE49-F238E27FC236}">
                    <a16:creationId xmlns:a16="http://schemas.microsoft.com/office/drawing/2014/main" id="{29AFBDC7-E7CD-8998-3AE6-4FF08118ECE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ight Triangle 24">
                <a:extLst>
                  <a:ext uri="{FF2B5EF4-FFF2-40B4-BE49-F238E27FC236}">
                    <a16:creationId xmlns:a16="http://schemas.microsoft.com/office/drawing/2014/main" id="{D07AE9E1-4DBE-4626-FC19-C0BEFCE3CC83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4C3D7176-79AC-7AEB-D478-B58AA9B876A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639060" y="5126361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TextBox 42">
              <a:extLst>
                <a:ext uri="{FF2B5EF4-FFF2-40B4-BE49-F238E27FC236}">
                  <a16:creationId xmlns:a16="http://schemas.microsoft.com/office/drawing/2014/main" id="{EF7C66FC-7AEC-7B13-304C-1F52E1EA4DF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605579" y="5292448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cs typeface="Arial" panose="020B0604020202020204" pitchFamily="34" charset="0"/>
                </a:rPr>
                <a:t>Evaluation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F8A769-092B-0D27-ABEE-25E0D9FB43A8}"/>
              </a:ext>
            </a:extLst>
          </p:cNvPr>
          <p:cNvGrpSpPr/>
          <p:nvPr/>
        </p:nvGrpSpPr>
        <p:grpSpPr>
          <a:xfrm>
            <a:off x="2617625" y="5496234"/>
            <a:ext cx="6742916" cy="731520"/>
            <a:chOff x="2630859" y="6312757"/>
            <a:chExt cx="6742916" cy="926813"/>
          </a:xfrm>
        </p:grpSpPr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0DBD3565-4CEC-6141-0136-AC6205DBFC8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39060" y="6316990"/>
              <a:ext cx="6734715" cy="922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Right Triangle 21">
              <a:extLst>
                <a:ext uri="{FF2B5EF4-FFF2-40B4-BE49-F238E27FC236}">
                  <a16:creationId xmlns:a16="http://schemas.microsoft.com/office/drawing/2014/main" id="{708E0255-6F2E-D244-405D-86E654EF213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2639459" y="6314933"/>
              <a:ext cx="922478" cy="92246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2066C0B3-9348-6E09-43AC-2734D2E5E73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630859" y="6312757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B0CBB53B-1EA0-F152-0C3F-60DE6F08E4C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590810" y="6578957"/>
              <a:ext cx="5627449" cy="50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09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9500-ECF6-933E-C1C3-3605C75B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EF797-04A3-A0CA-4C82-28EFE1B24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Network Setting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10 clients for MNIST &amp; FMNIST; 5 clients for CIFAR10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10 rounds</a:t>
            </a:r>
          </a:p>
          <a:p>
            <a:pPr marL="0" indent="0">
              <a:buNone/>
            </a:pPr>
            <a:r>
              <a:rPr lang="en-US" dirty="0"/>
              <a:t>Datasets &amp;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MNIST (MLP, epoch = 15)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FMNIST (MLP, epoch = 15)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CIFAR10 (pretrained ResNet18, epoch = 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Non-IID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23673-0E9B-D284-4F61-EDEAD665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08F1-3860-C3DB-A2F0-260EE563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E0971-4329-CC6B-7A95-B56B499E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D1346C-E3EC-DC80-1B68-75C9E4530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636912"/>
            <a:ext cx="2140658" cy="22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9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9500-ECF6-933E-C1C3-3605C75B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EF797-04A3-A0CA-4C82-28EFE1B24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Reference Algorithm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AIDFL (aggregation: weighted average)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AIDFL + Krum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AIDFL + Median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AIDFL + </a:t>
                </a:r>
                <a:r>
                  <a:rPr lang="en-US" dirty="0" err="1"/>
                  <a:t>TrimmedMean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/>
                  <a:t> = 1)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Aggregator Config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= 5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= 3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EF797-04A3-A0CA-4C82-28EFE1B24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22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23673-0E9B-D284-4F61-EDEAD665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08F1-3860-C3DB-A2F0-260EE563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E0971-4329-CC6B-7A95-B56B499E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1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F6F4-6BE3-A8EA-5A28-51FBC258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Poisoning Attack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5C55-C9E1-0483-8939-2C973DF25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Attack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Untargeted Sample Poisoning – Salt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Untargeted Label Flipping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Poisoned Node Ratio (PNR)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MNIST &amp; FMNIST: PNR = 0, 10, 30, 50, 70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CIFAR10: PNR = 0, 20, 60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Poisoned Sample Ratio (PSR)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Noise Ratio (NR)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FD7E2-C7FA-B145-B6E9-6047ABF5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C3300-9874-886D-A980-C3445CB95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EC6BF-EE1F-DB45-703B-10106E39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A close-up of a number&#10;&#10;Description automatically generated">
            <a:extLst>
              <a:ext uri="{FF2B5EF4-FFF2-40B4-BE49-F238E27FC236}">
                <a16:creationId xmlns:a16="http://schemas.microsoft.com/office/drawing/2014/main" id="{BCFF66EE-3C8A-7328-1F54-3CCFDE0BB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3140968"/>
            <a:ext cx="7124328" cy="1239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B9258-CC7C-CE1F-F2D2-CA8A2B99EC23}"/>
              </a:ext>
            </a:extLst>
          </p:cNvPr>
          <p:cNvSpPr txBox="1"/>
          <p:nvPr/>
        </p:nvSpPr>
        <p:spPr>
          <a:xfrm>
            <a:off x="7392144" y="4869389"/>
            <a:ext cx="306034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40000"/>
              </a:spcBef>
            </a:pPr>
            <a:r>
              <a:rPr lang="en-US" dirty="0">
                <a:latin typeface="+mn-lt"/>
                <a:cs typeface="+mn-cs"/>
              </a:rPr>
              <a:t>Metrics</a:t>
            </a:r>
          </a:p>
          <a:p>
            <a:pPr indent="-3420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+mn-cs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22211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D7BA-D3B5-F32A-9C90-2609A100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Benign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CA859-9A58-CF6E-8356-88C3F8B7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062" y="2060848"/>
            <a:ext cx="10369550" cy="38877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Performance of each algorithm in a benign environment without poisoned nodes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C76F-0835-CFE8-C91A-53F374B8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AEB4F-7648-6F9F-6A58-D8D0E671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FEF8B-942D-7FCF-34D5-F21DDEA6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753791FD-FD90-32A7-F254-4EB87BF1B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62" y="2637258"/>
            <a:ext cx="3606877" cy="3145532"/>
          </a:xfrm>
          <a:prstGeom prst="rect">
            <a:avLst/>
          </a:prstGeom>
        </p:spPr>
      </p:pic>
      <p:pic>
        <p:nvPicPr>
          <p:cNvPr id="11" name="Picture 10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63462DE2-6B34-8C67-25B2-029F1EC4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686" y="2637258"/>
            <a:ext cx="3550864" cy="3095353"/>
          </a:xfrm>
          <a:prstGeom prst="rect">
            <a:avLst/>
          </a:prstGeom>
        </p:spPr>
      </p:pic>
      <p:pic>
        <p:nvPicPr>
          <p:cNvPr id="13" name="Picture 1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3140CB7B-94C0-6427-5EA3-A974B4EB0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062" y="2637258"/>
            <a:ext cx="3937077" cy="30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1D81E500-A2F9-407D-9E7F-73040C1980EF}" type="datetime1">
              <a:rPr lang="en-US" smtClean="0"/>
              <a:pPr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48AA66BD-82B6-B8FF-7097-41B0573FEDCC}"/>
              </a:ext>
            </a:extLst>
          </p:cNvPr>
          <p:cNvGrpSpPr/>
          <p:nvPr/>
        </p:nvGrpSpPr>
        <p:grpSpPr>
          <a:xfrm>
            <a:off x="2639616" y="1916832"/>
            <a:ext cx="6734741" cy="731520"/>
            <a:chOff x="3131840" y="1491630"/>
            <a:chExt cx="5256584" cy="57606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3FDFD187-9993-E08B-663A-90ED92CC181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4">
              <a:extLst>
                <a:ext uri="{FF2B5EF4-FFF2-40B4-BE49-F238E27FC236}">
                  <a16:creationId xmlns:a16="http://schemas.microsoft.com/office/drawing/2014/main" id="{C6B7BAFA-C468-5170-7C97-182EDB0D2B5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25">
            <a:extLst>
              <a:ext uri="{FF2B5EF4-FFF2-40B4-BE49-F238E27FC236}">
                <a16:creationId xmlns:a16="http://schemas.microsoft.com/office/drawing/2014/main" id="{D77ADDAD-25AA-6174-0B5F-15CAF097936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39591" y="1916972"/>
            <a:ext cx="683397" cy="3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D9538799-206E-C82C-F9FD-F3D697F5C7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40210" y="2083269"/>
            <a:ext cx="5627449" cy="3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Introduction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D68553-8816-0151-83E7-895F5BAFF054}"/>
              </a:ext>
            </a:extLst>
          </p:cNvPr>
          <p:cNvGrpSpPr/>
          <p:nvPr/>
        </p:nvGrpSpPr>
        <p:grpSpPr>
          <a:xfrm>
            <a:off x="2624946" y="2799742"/>
            <a:ext cx="6742038" cy="731603"/>
            <a:chOff x="2668348" y="2850013"/>
            <a:chExt cx="6742038" cy="731603"/>
          </a:xfrm>
        </p:grpSpPr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7140D592-C6AA-0E03-FACC-40ADE79F6B4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75671" y="2850014"/>
              <a:ext cx="6734715" cy="731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ight Triangle 18">
              <a:extLst>
                <a:ext uri="{FF2B5EF4-FFF2-40B4-BE49-F238E27FC236}">
                  <a16:creationId xmlns:a16="http://schemas.microsoft.com/office/drawing/2014/main" id="{C551993D-B683-666E-2DBA-238BDE879FE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5400000">
              <a:off x="2774760" y="2758245"/>
              <a:ext cx="731603" cy="91514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653D899E-9E71-4217-4409-9C5E7E9D98B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668348" y="2850013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77AEE3AC-AE61-3E65-3D37-45F22DA67D5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598257" y="3016491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Motivation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F418F0-46B3-816E-4191-0468724EA4D5}"/>
              </a:ext>
            </a:extLst>
          </p:cNvPr>
          <p:cNvGrpSpPr/>
          <p:nvPr/>
        </p:nvGrpSpPr>
        <p:grpSpPr>
          <a:xfrm>
            <a:off x="2617625" y="3697821"/>
            <a:ext cx="6749359" cy="731520"/>
            <a:chOff x="2653704" y="3988187"/>
            <a:chExt cx="6749359" cy="7315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B76D94-08EB-07CE-0CD2-A05C255713DF}"/>
                </a:ext>
              </a:extLst>
            </p:cNvPr>
            <p:cNvGrpSpPr/>
            <p:nvPr/>
          </p:nvGrpSpPr>
          <p:grpSpPr>
            <a:xfrm>
              <a:off x="2653704" y="3988187"/>
              <a:ext cx="6749359" cy="731520"/>
              <a:chOff x="2653704" y="3988187"/>
              <a:chExt cx="6749359" cy="92258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64EEE-FF83-007A-1F79-1FD9DB2F5887}"/>
                  </a:ext>
                </a:extLst>
              </p:cNvPr>
              <p:cNvGrpSpPr/>
              <p:nvPr/>
            </p:nvGrpSpPr>
            <p:grpSpPr>
              <a:xfrm>
                <a:off x="2668348" y="3988187"/>
                <a:ext cx="6734715" cy="922580"/>
                <a:chOff x="3131840" y="1491630"/>
                <a:chExt cx="5256584" cy="576000"/>
              </a:xfrm>
            </p:grpSpPr>
            <p:sp>
              <p:nvSpPr>
                <p:cNvPr id="22" name="Rectangle 20">
                  <a:extLst>
                    <a:ext uri="{FF2B5EF4-FFF2-40B4-BE49-F238E27FC236}">
                      <a16:creationId xmlns:a16="http://schemas.microsoft.com/office/drawing/2014/main" id="{98976B79-CB6F-31F6-FEEF-18C375627B63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131840" y="1491630"/>
                  <a:ext cx="5256584" cy="57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Right Triangle 21">
                  <a:extLst>
                    <a:ext uri="{FF2B5EF4-FFF2-40B4-BE49-F238E27FC236}">
                      <a16:creationId xmlns:a16="http://schemas.microsoft.com/office/drawing/2014/main" id="{003ADEC4-441D-6F62-4ABE-EDF2DF939DED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5400000">
                  <a:off x="3203840" y="1419630"/>
                  <a:ext cx="576000" cy="720000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TextBox 27">
                <a:extLst>
                  <a:ext uri="{FF2B5EF4-FFF2-40B4-BE49-F238E27FC236}">
                    <a16:creationId xmlns:a16="http://schemas.microsoft.com/office/drawing/2014/main" id="{D7134FFE-288D-F5F0-9B8D-0CAA67A6B8F0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653704" y="3988187"/>
                <a:ext cx="683397" cy="398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03</a:t>
                </a:r>
                <a:endParaRPr lang="ko-KR" altLang="en-US" sz="2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C9A0F0EE-C5F8-D904-153C-79FAC2EBD241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605579" y="4154624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Design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5A565A-29D6-C762-4CA4-C0A3CE6BBF43}"/>
              </a:ext>
            </a:extLst>
          </p:cNvPr>
          <p:cNvGrpSpPr/>
          <p:nvPr/>
        </p:nvGrpSpPr>
        <p:grpSpPr>
          <a:xfrm>
            <a:off x="2617625" y="4595816"/>
            <a:ext cx="6756579" cy="731520"/>
            <a:chOff x="2639060" y="5126011"/>
            <a:chExt cx="6756579" cy="731520"/>
          </a:xfrm>
        </p:grpSpPr>
        <p:grpSp>
          <p:nvGrpSpPr>
            <p:cNvPr id="25" name="Group 22">
              <a:extLst>
                <a:ext uri="{FF2B5EF4-FFF2-40B4-BE49-F238E27FC236}">
                  <a16:creationId xmlns:a16="http://schemas.microsoft.com/office/drawing/2014/main" id="{7BB160F1-E46B-5C5C-DDFF-95AFF727836B}"/>
                </a:ext>
              </a:extLst>
            </p:cNvPr>
            <p:cNvGrpSpPr/>
            <p:nvPr/>
          </p:nvGrpSpPr>
          <p:grpSpPr>
            <a:xfrm>
              <a:off x="2660898" y="5126011"/>
              <a:ext cx="6734741" cy="731520"/>
              <a:chOff x="3131840" y="1491630"/>
              <a:chExt cx="5256584" cy="576064"/>
            </a:xfrm>
          </p:grpSpPr>
          <p:sp>
            <p:nvSpPr>
              <p:cNvPr id="28" name="Rectangle 23">
                <a:extLst>
                  <a:ext uri="{FF2B5EF4-FFF2-40B4-BE49-F238E27FC236}">
                    <a16:creationId xmlns:a16="http://schemas.microsoft.com/office/drawing/2014/main" id="{29AFBDC7-E7CD-8998-3AE6-4FF08118ECE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ight Triangle 24">
                <a:extLst>
                  <a:ext uri="{FF2B5EF4-FFF2-40B4-BE49-F238E27FC236}">
                    <a16:creationId xmlns:a16="http://schemas.microsoft.com/office/drawing/2014/main" id="{D07AE9E1-4DBE-4626-FC19-C0BEFCE3CC83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4C3D7176-79AC-7AEB-D478-B58AA9B876A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639060" y="5126361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TextBox 42">
              <a:extLst>
                <a:ext uri="{FF2B5EF4-FFF2-40B4-BE49-F238E27FC236}">
                  <a16:creationId xmlns:a16="http://schemas.microsoft.com/office/drawing/2014/main" id="{EF7C66FC-7AEC-7B13-304C-1F52E1EA4DF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605579" y="5292448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Evaluation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F8A769-092B-0D27-ABEE-25E0D9FB43A8}"/>
              </a:ext>
            </a:extLst>
          </p:cNvPr>
          <p:cNvGrpSpPr/>
          <p:nvPr/>
        </p:nvGrpSpPr>
        <p:grpSpPr>
          <a:xfrm>
            <a:off x="2617625" y="5496234"/>
            <a:ext cx="6742916" cy="731520"/>
            <a:chOff x="2630859" y="6312757"/>
            <a:chExt cx="6742916" cy="926813"/>
          </a:xfrm>
        </p:grpSpPr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0DBD3565-4CEC-6141-0136-AC6205DBFC8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39060" y="6316990"/>
              <a:ext cx="6734715" cy="922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Right Triangle 21">
              <a:extLst>
                <a:ext uri="{FF2B5EF4-FFF2-40B4-BE49-F238E27FC236}">
                  <a16:creationId xmlns:a16="http://schemas.microsoft.com/office/drawing/2014/main" id="{708E0255-6F2E-D244-405D-86E654EF213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2639459" y="6314933"/>
              <a:ext cx="922478" cy="92246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2066C0B3-9348-6E09-43AC-2734D2E5E73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630859" y="6312757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B0CBB53B-1EA0-F152-0C3F-60DE6F08E4C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590810" y="6578957"/>
              <a:ext cx="5627449" cy="50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D7BA-D3B5-F32A-9C90-2609A100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Label Flipping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C76F-0835-CFE8-C91A-53F374B8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27050" y="6533825"/>
            <a:ext cx="1246716" cy="215900"/>
          </a:xfrm>
        </p:spPr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AEB4F-7648-6F9F-6A58-D8D0E671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FEF8B-942D-7FCF-34D5-F21DDEA6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A close-up of a number&#10;&#10;Description automatically generated">
            <a:extLst>
              <a:ext uri="{FF2B5EF4-FFF2-40B4-BE49-F238E27FC236}">
                <a16:creationId xmlns:a16="http://schemas.microsoft.com/office/drawing/2014/main" id="{856C51B1-125E-030D-D2A3-6B2B72EC1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18" y="1179727"/>
            <a:ext cx="5900192" cy="10267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28A808E-7103-0CFE-3F0B-4F324E604F40}"/>
              </a:ext>
            </a:extLst>
          </p:cNvPr>
          <p:cNvSpPr/>
          <p:nvPr/>
        </p:nvSpPr>
        <p:spPr bwMode="auto">
          <a:xfrm>
            <a:off x="6084995" y="1628800"/>
            <a:ext cx="5591145" cy="216024"/>
          </a:xfrm>
          <a:prstGeom prst="rect">
            <a:avLst/>
          </a:prstGeom>
          <a:solidFill>
            <a:schemeClr val="bg2">
              <a:lumMod val="40000"/>
              <a:lumOff val="60000"/>
              <a:alpha val="4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0" name="Content Placeholder 9" descr="A graph of a fashion model&#10;&#10;Description automatically generated with medium confidence">
            <a:extLst>
              <a:ext uri="{FF2B5EF4-FFF2-40B4-BE49-F238E27FC236}">
                <a16:creationId xmlns:a16="http://schemas.microsoft.com/office/drawing/2014/main" id="{C516A1FD-F8DF-9C13-543C-D70715164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869" y="2221849"/>
            <a:ext cx="3912795" cy="1678583"/>
          </a:xfrm>
        </p:spPr>
      </p:pic>
      <p:pic>
        <p:nvPicPr>
          <p:cNvPr id="12" name="Picture 1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76C1AA3-B08E-8FA1-5C07-5BFAED1D5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664" y="2205210"/>
            <a:ext cx="2088232" cy="1695222"/>
          </a:xfrm>
          <a:prstGeom prst="rect">
            <a:avLst/>
          </a:prstGeom>
        </p:spPr>
      </p:pic>
      <p:pic>
        <p:nvPicPr>
          <p:cNvPr id="14" name="Picture 13" descr="A comparison of a graph&#10;&#10;Description automatically generated">
            <a:extLst>
              <a:ext uri="{FF2B5EF4-FFF2-40B4-BE49-F238E27FC236}">
                <a16:creationId xmlns:a16="http://schemas.microsoft.com/office/drawing/2014/main" id="{142898F5-01D9-14AC-5BA5-B9E224602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35" y="4309520"/>
            <a:ext cx="3925145" cy="1708111"/>
          </a:xfrm>
          <a:prstGeom prst="rect">
            <a:avLst/>
          </a:prstGeom>
        </p:spPr>
      </p:pic>
      <p:pic>
        <p:nvPicPr>
          <p:cNvPr id="16" name="Picture 15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7D58F205-EBC1-6930-F809-33DFE257A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8201" y="4339048"/>
            <a:ext cx="1804536" cy="1603393"/>
          </a:xfrm>
          <a:prstGeom prst="rect">
            <a:avLst/>
          </a:prstGeom>
        </p:spPr>
      </p:pic>
      <p:pic>
        <p:nvPicPr>
          <p:cNvPr id="19" name="Picture 18" descr="A comparison of a graph&#10;&#10;Description automatically generated">
            <a:extLst>
              <a:ext uri="{FF2B5EF4-FFF2-40B4-BE49-F238E27FC236}">
                <a16:creationId xmlns:a16="http://schemas.microsoft.com/office/drawing/2014/main" id="{56C55FBB-17C5-3C6E-4250-57E9FAC6E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1746" y="2205210"/>
            <a:ext cx="3909029" cy="16785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479DA0-0DCE-CF51-0BA7-E757942A5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1746" y="4316839"/>
            <a:ext cx="3911573" cy="16582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4222AD-E1A2-7CB9-8A4D-E5CA688CCCA8}"/>
              </a:ext>
            </a:extLst>
          </p:cNvPr>
          <p:cNvSpPr txBox="1"/>
          <p:nvPr/>
        </p:nvSpPr>
        <p:spPr>
          <a:xfrm>
            <a:off x="908681" y="4106360"/>
            <a:ext cx="2266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PNR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30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89B8CC-777F-1CC8-F241-78B75657D299}"/>
              </a:ext>
            </a:extLst>
          </p:cNvPr>
          <p:cNvSpPr txBox="1"/>
          <p:nvPr/>
        </p:nvSpPr>
        <p:spPr>
          <a:xfrm>
            <a:off x="908681" y="1972563"/>
            <a:ext cx="2266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PNR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BA6159-7A60-7107-2797-BF5CB7786BA4}"/>
              </a:ext>
            </a:extLst>
          </p:cNvPr>
          <p:cNvSpPr txBox="1"/>
          <p:nvPr/>
        </p:nvSpPr>
        <p:spPr>
          <a:xfrm>
            <a:off x="11058660" y="2756016"/>
            <a:ext cx="2266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PNR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50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2A05C6-A243-F29C-8A65-6700969E6AB3}"/>
              </a:ext>
            </a:extLst>
          </p:cNvPr>
          <p:cNvSpPr txBox="1"/>
          <p:nvPr/>
        </p:nvSpPr>
        <p:spPr>
          <a:xfrm>
            <a:off x="11055390" y="4875257"/>
            <a:ext cx="2266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PNR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70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F2E36A-634D-ADA7-9E6E-20C34B09377E}"/>
              </a:ext>
            </a:extLst>
          </p:cNvPr>
          <p:cNvSpPr/>
          <p:nvPr/>
        </p:nvSpPr>
        <p:spPr bwMode="auto">
          <a:xfrm>
            <a:off x="2657955" y="2177372"/>
            <a:ext cx="1832131" cy="17508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95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D7BA-D3B5-F32A-9C90-2609A100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Label Flipping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C76F-0835-CFE8-C91A-53F374B8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AEB4F-7648-6F9F-6A58-D8D0E671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FEF8B-942D-7FCF-34D5-F21DDEA6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close-up of a number&#10;&#10;Description automatically generated">
            <a:extLst>
              <a:ext uri="{FF2B5EF4-FFF2-40B4-BE49-F238E27FC236}">
                <a16:creationId xmlns:a16="http://schemas.microsoft.com/office/drawing/2014/main" id="{856C51B1-125E-030D-D2A3-6B2B72EC1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53" y="2118171"/>
            <a:ext cx="5900192" cy="10267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28A808E-7103-0CFE-3F0B-4F324E604F40}"/>
              </a:ext>
            </a:extLst>
          </p:cNvPr>
          <p:cNvSpPr/>
          <p:nvPr/>
        </p:nvSpPr>
        <p:spPr bwMode="auto">
          <a:xfrm>
            <a:off x="5987930" y="2567244"/>
            <a:ext cx="5591145" cy="216024"/>
          </a:xfrm>
          <a:prstGeom prst="rect">
            <a:avLst/>
          </a:prstGeom>
          <a:solidFill>
            <a:schemeClr val="bg2">
              <a:lumMod val="40000"/>
              <a:lumOff val="60000"/>
              <a:alpha val="4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1" name="Content Placeholder 30" descr="A graph with a line graph&#10;&#10;Description automatically generated">
            <a:extLst>
              <a:ext uri="{FF2B5EF4-FFF2-40B4-BE49-F238E27FC236}">
                <a16:creationId xmlns:a16="http://schemas.microsoft.com/office/drawing/2014/main" id="{1D7FF76F-0224-A7CA-4397-A260E4D06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5595" y="1757987"/>
            <a:ext cx="4464695" cy="3896461"/>
          </a:xfrm>
        </p:spPr>
      </p:pic>
      <p:pic>
        <p:nvPicPr>
          <p:cNvPr id="33" name="Picture 32" descr="A table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BC024A51-1341-446A-8AC5-7CDA697E8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702" y="3422607"/>
            <a:ext cx="5943600" cy="17145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F2DE8C9-E2EB-08C9-F359-B9D5CF771559}"/>
              </a:ext>
            </a:extLst>
          </p:cNvPr>
          <p:cNvSpPr/>
          <p:nvPr/>
        </p:nvSpPr>
        <p:spPr bwMode="auto">
          <a:xfrm>
            <a:off x="9095279" y="4489460"/>
            <a:ext cx="1188892" cy="216024"/>
          </a:xfrm>
          <a:prstGeom prst="rect">
            <a:avLst/>
          </a:prstGeom>
          <a:solidFill>
            <a:schemeClr val="bg2">
              <a:lumMod val="40000"/>
              <a:lumOff val="60000"/>
              <a:alpha val="4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55AA57-C593-1EBE-5B71-2FDD050A3CDC}"/>
              </a:ext>
            </a:extLst>
          </p:cNvPr>
          <p:cNvSpPr txBox="1"/>
          <p:nvPr/>
        </p:nvSpPr>
        <p:spPr>
          <a:xfrm>
            <a:off x="119336" y="3271394"/>
            <a:ext cx="2266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PNR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80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DDA8-6246-C2CE-58CD-64F34CDB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Sample Poisoning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DAF6-ECF6-9C59-C6D6-8AA0EE7C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2F74-9BAA-C58D-F2F3-4B88DE8C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5CFE8-56C6-EF6F-D96C-C4A179F6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 descr="A close-up of a number&#10;&#10;Description automatically generated">
            <a:extLst>
              <a:ext uri="{FF2B5EF4-FFF2-40B4-BE49-F238E27FC236}">
                <a16:creationId xmlns:a16="http://schemas.microsoft.com/office/drawing/2014/main" id="{59266635-068C-0A6B-E8D5-0E33B67F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00" y="1165894"/>
            <a:ext cx="6980312" cy="12146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510688-A20D-411A-AD68-294A73AF5267}"/>
              </a:ext>
            </a:extLst>
          </p:cNvPr>
          <p:cNvSpPr/>
          <p:nvPr/>
        </p:nvSpPr>
        <p:spPr bwMode="auto">
          <a:xfrm>
            <a:off x="5406988" y="1947344"/>
            <a:ext cx="6624736" cy="216024"/>
          </a:xfrm>
          <a:prstGeom prst="rect">
            <a:avLst/>
          </a:prstGeom>
          <a:solidFill>
            <a:schemeClr val="bg2">
              <a:lumMod val="40000"/>
              <a:lumOff val="60000"/>
              <a:alpha val="4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2" name="Content Placeholder 11" descr="A comparison of a graph&#10;&#10;Description automatically generated">
            <a:extLst>
              <a:ext uri="{FF2B5EF4-FFF2-40B4-BE49-F238E27FC236}">
                <a16:creationId xmlns:a16="http://schemas.microsoft.com/office/drawing/2014/main" id="{ACD7B909-9EA6-DBFB-928C-3B4F28714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44" y="2230244"/>
            <a:ext cx="4406764" cy="1960839"/>
          </a:xfrm>
        </p:spPr>
      </p:pic>
      <p:pic>
        <p:nvPicPr>
          <p:cNvPr id="16" name="Picture 15" descr="A graph with red green and blue lines&#10;&#10;Description automatically generated">
            <a:extLst>
              <a:ext uri="{FF2B5EF4-FFF2-40B4-BE49-F238E27FC236}">
                <a16:creationId xmlns:a16="http://schemas.microsoft.com/office/drawing/2014/main" id="{5B15F419-92BB-284E-1347-6475DC12E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2230244"/>
            <a:ext cx="2158284" cy="1960839"/>
          </a:xfrm>
          <a:prstGeom prst="rect">
            <a:avLst/>
          </a:prstGeom>
        </p:spPr>
      </p:pic>
      <p:pic>
        <p:nvPicPr>
          <p:cNvPr id="20" name="Picture 19" descr="A graph of a fashion model&#10;&#10;Description automatically generated with medium confidence">
            <a:extLst>
              <a:ext uri="{FF2B5EF4-FFF2-40B4-BE49-F238E27FC236}">
                <a16:creationId xmlns:a16="http://schemas.microsoft.com/office/drawing/2014/main" id="{57337F10-5F55-6C07-83B4-AF07D8399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1" y="4184920"/>
            <a:ext cx="4652050" cy="2019968"/>
          </a:xfrm>
          <a:prstGeom prst="rect">
            <a:avLst/>
          </a:prstGeom>
        </p:spPr>
      </p:pic>
      <p:pic>
        <p:nvPicPr>
          <p:cNvPr id="22" name="Picture 2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FCC53035-0B3A-DFA1-BC6A-EDB343171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856" y="4227892"/>
            <a:ext cx="2158284" cy="1921482"/>
          </a:xfrm>
          <a:prstGeom prst="rect">
            <a:avLst/>
          </a:prstGeom>
        </p:spPr>
      </p:pic>
      <p:pic>
        <p:nvPicPr>
          <p:cNvPr id="24" name="Picture 23" descr="A graph of a fashion model&#10;&#10;Description automatically generated with medium confidence">
            <a:extLst>
              <a:ext uri="{FF2B5EF4-FFF2-40B4-BE49-F238E27FC236}">
                <a16:creationId xmlns:a16="http://schemas.microsoft.com/office/drawing/2014/main" id="{4CA33D8E-9CE5-F57D-7F04-A3ADF5A07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499" y="2263437"/>
            <a:ext cx="4531157" cy="1921483"/>
          </a:xfrm>
          <a:prstGeom prst="rect">
            <a:avLst/>
          </a:prstGeom>
        </p:spPr>
      </p:pic>
      <p:pic>
        <p:nvPicPr>
          <p:cNvPr id="26" name="Picture 25" descr="A graph of a fashion model&#10;&#10;Description automatically generated with medium confidence">
            <a:extLst>
              <a:ext uri="{FF2B5EF4-FFF2-40B4-BE49-F238E27FC236}">
                <a16:creationId xmlns:a16="http://schemas.microsoft.com/office/drawing/2014/main" id="{20B902D9-2D6C-D18D-61B3-6672240BF3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499" y="4195100"/>
            <a:ext cx="4572897" cy="19578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0D87744-A59D-AA2A-6F6F-25D4D1CD563E}"/>
              </a:ext>
            </a:extLst>
          </p:cNvPr>
          <p:cNvSpPr/>
          <p:nvPr/>
        </p:nvSpPr>
        <p:spPr bwMode="auto">
          <a:xfrm>
            <a:off x="9828726" y="4178649"/>
            <a:ext cx="2075806" cy="20199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728231-45E3-A175-15FD-39EE3CBA379A}"/>
              </a:ext>
            </a:extLst>
          </p:cNvPr>
          <p:cNvSpPr txBox="1"/>
          <p:nvPr/>
        </p:nvSpPr>
        <p:spPr>
          <a:xfrm>
            <a:off x="374189" y="1968575"/>
            <a:ext cx="2266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PNR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436DD3-E11A-7A5B-0C98-F3FF2355ED11}"/>
              </a:ext>
            </a:extLst>
          </p:cNvPr>
          <p:cNvSpPr txBox="1"/>
          <p:nvPr/>
        </p:nvSpPr>
        <p:spPr>
          <a:xfrm>
            <a:off x="315115" y="6124175"/>
            <a:ext cx="2266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PNR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30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09452-AC4F-2A7E-BF9B-F3A63AFE2C7F}"/>
              </a:ext>
            </a:extLst>
          </p:cNvPr>
          <p:cNvSpPr txBox="1"/>
          <p:nvPr/>
        </p:nvSpPr>
        <p:spPr>
          <a:xfrm>
            <a:off x="6958140" y="2217399"/>
            <a:ext cx="2266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PNR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50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23736A-D514-CBEA-AF96-3971F574908F}"/>
              </a:ext>
            </a:extLst>
          </p:cNvPr>
          <p:cNvSpPr txBox="1"/>
          <p:nvPr/>
        </p:nvSpPr>
        <p:spPr>
          <a:xfrm>
            <a:off x="7626958" y="6164411"/>
            <a:ext cx="2266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PNR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76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DDA8-6246-C2CE-58CD-64F34CDB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Sample Poisoning</a:t>
            </a:r>
          </a:p>
        </p:txBody>
      </p:sp>
      <p:pic>
        <p:nvPicPr>
          <p:cNvPr id="11" name="Content Placeholder 10" descr="A graph with a line graph&#10;&#10;Description automatically generated">
            <a:extLst>
              <a:ext uri="{FF2B5EF4-FFF2-40B4-BE49-F238E27FC236}">
                <a16:creationId xmlns:a16="http://schemas.microsoft.com/office/drawing/2014/main" id="{A316F291-9C05-3773-D10D-0AC645F5C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160" y="1947344"/>
            <a:ext cx="4361681" cy="38641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DAF6-ECF6-9C59-C6D6-8AA0EE7C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2F74-9BAA-C58D-F2F3-4B88DE8C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5CFE8-56C6-EF6F-D96C-C4A179F6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A close-up of a number&#10;&#10;Description automatically generated">
            <a:extLst>
              <a:ext uri="{FF2B5EF4-FFF2-40B4-BE49-F238E27FC236}">
                <a16:creationId xmlns:a16="http://schemas.microsoft.com/office/drawing/2014/main" id="{59266635-068C-0A6B-E8D5-0E33B67F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688" y="2051657"/>
            <a:ext cx="6980312" cy="12146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510688-A20D-411A-AD68-294A73AF5267}"/>
              </a:ext>
            </a:extLst>
          </p:cNvPr>
          <p:cNvSpPr/>
          <p:nvPr/>
        </p:nvSpPr>
        <p:spPr bwMode="auto">
          <a:xfrm>
            <a:off x="5389476" y="2833107"/>
            <a:ext cx="6624736" cy="216024"/>
          </a:xfrm>
          <a:prstGeom prst="rect">
            <a:avLst/>
          </a:prstGeom>
          <a:solidFill>
            <a:schemeClr val="bg2">
              <a:lumMod val="40000"/>
              <a:lumOff val="60000"/>
              <a:alpha val="4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3" name="Picture 12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183F0B3-C707-6B12-DBF5-F5A7A5BE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740" y="3626516"/>
            <a:ext cx="4864100" cy="1701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63A0B8-8C2A-7920-7B12-B1088AA5D710}"/>
              </a:ext>
            </a:extLst>
          </p:cNvPr>
          <p:cNvSpPr/>
          <p:nvPr/>
        </p:nvSpPr>
        <p:spPr bwMode="auto">
          <a:xfrm>
            <a:off x="9624392" y="4089678"/>
            <a:ext cx="1045939" cy="215900"/>
          </a:xfrm>
          <a:prstGeom prst="rect">
            <a:avLst/>
          </a:prstGeom>
          <a:solidFill>
            <a:schemeClr val="bg2">
              <a:lumMod val="40000"/>
              <a:lumOff val="60000"/>
              <a:alpha val="4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FA34C-182B-651C-F017-6783998FDF8A}"/>
              </a:ext>
            </a:extLst>
          </p:cNvPr>
          <p:cNvSpPr txBox="1"/>
          <p:nvPr/>
        </p:nvSpPr>
        <p:spPr>
          <a:xfrm>
            <a:off x="0" y="3503981"/>
            <a:ext cx="2266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PNR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47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DDA8-6246-C2CE-58CD-64F34CDB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AIDFL: Different PNR</a:t>
            </a:r>
          </a:p>
        </p:txBody>
      </p:sp>
      <p:pic>
        <p:nvPicPr>
          <p:cNvPr id="8" name="Content Placeholder 7" descr="A graph of a fashion model&#10;&#10;Description automatically generated with medium confidence">
            <a:extLst>
              <a:ext uri="{FF2B5EF4-FFF2-40B4-BE49-F238E27FC236}">
                <a16:creationId xmlns:a16="http://schemas.microsoft.com/office/drawing/2014/main" id="{A7965A31-0D4E-EC3E-F935-B57B5E8F2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487" y="1802408"/>
            <a:ext cx="5672559" cy="25466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DAF6-ECF6-9C59-C6D6-8AA0EE7C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2F74-9BAA-C58D-F2F3-4B88DE8C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5CFE8-56C6-EF6F-D96C-C4A179F6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49B08E9-FB9D-4AFA-FBFA-1F54CF646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76" y="1844464"/>
            <a:ext cx="2830815" cy="2448272"/>
          </a:xfrm>
          <a:prstGeom prst="rect">
            <a:avLst/>
          </a:prstGeom>
        </p:spPr>
      </p:pic>
      <p:pic>
        <p:nvPicPr>
          <p:cNvPr id="12" name="Picture 11" descr="A graph of different types of performance&#10;&#10;Description automatically generated with medium confidence">
            <a:extLst>
              <a:ext uri="{FF2B5EF4-FFF2-40B4-BE49-F238E27FC236}">
                <a16:creationId xmlns:a16="http://schemas.microsoft.com/office/drawing/2014/main" id="{6EB7EBD7-1F87-91B7-09B3-CF2354518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2" y="3910458"/>
            <a:ext cx="5760640" cy="2557855"/>
          </a:xfrm>
          <a:prstGeom prst="rect">
            <a:avLst/>
          </a:prstGeom>
        </p:spPr>
      </p:pic>
      <p:pic>
        <p:nvPicPr>
          <p:cNvPr id="14" name="Picture 1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6212E06-B2BD-876C-AE42-E8BC676FB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042" y="3987095"/>
            <a:ext cx="2907401" cy="2413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D51FAD-F516-F4B8-0C9F-141D210A7C1E}"/>
              </a:ext>
            </a:extLst>
          </p:cNvPr>
          <p:cNvSpPr txBox="1"/>
          <p:nvPr/>
        </p:nvSpPr>
        <p:spPr>
          <a:xfrm>
            <a:off x="9183443" y="2729962"/>
            <a:ext cx="268855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Untargeted Label Flipping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722435-8984-1C4D-2F1A-F0D42DC71898}"/>
              </a:ext>
            </a:extLst>
          </p:cNvPr>
          <p:cNvSpPr txBox="1"/>
          <p:nvPr/>
        </p:nvSpPr>
        <p:spPr>
          <a:xfrm>
            <a:off x="9148596" y="4773246"/>
            <a:ext cx="281038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Untargeted Data Poisoning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9F9A6-87B8-80C0-A3B1-25564ED6C26C}"/>
              </a:ext>
            </a:extLst>
          </p:cNvPr>
          <p:cNvSpPr/>
          <p:nvPr/>
        </p:nvSpPr>
        <p:spPr bwMode="auto">
          <a:xfrm>
            <a:off x="3598182" y="4015462"/>
            <a:ext cx="2497817" cy="23853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DDA8-6246-C2CE-58CD-64F34CDB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AIDFL: IID vs. non-IID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DAF6-ECF6-9C59-C6D6-8AA0EE7C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2F74-9BAA-C58D-F2F3-4B88DE8C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5CFE8-56C6-EF6F-D96C-C4A179F6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E3CA02D-C3C3-F3E3-34B0-6C7FC2CF9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Benign models</a:t>
            </a:r>
          </a:p>
          <a:p>
            <a:endParaRPr lang="en-US" dirty="0"/>
          </a:p>
        </p:txBody>
      </p:sp>
      <p:pic>
        <p:nvPicPr>
          <p:cNvPr id="14" name="Content Placeholder 9" descr="A graph of a fashion model&#10;&#10;Description automatically generated with medium confidence">
            <a:extLst>
              <a:ext uri="{FF2B5EF4-FFF2-40B4-BE49-F238E27FC236}">
                <a16:creationId xmlns:a16="http://schemas.microsoft.com/office/drawing/2014/main" id="{BB4989CB-DE68-2A9E-6D91-35C408386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9656" y="2739232"/>
            <a:ext cx="6527800" cy="2819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458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DDA8-6246-C2CE-58CD-64F34CDB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AIDFL: IID vs. non-IID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DAF6-ECF6-9C59-C6D6-8AA0EE7C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2F74-9BAA-C58D-F2F3-4B88DE8C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5CFE8-56C6-EF6F-D96C-C4A179F6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E3CA02D-C3C3-F3E3-34B0-6C7FC2CF9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015701"/>
            <a:ext cx="10369550" cy="4077125"/>
          </a:xfrm>
        </p:spPr>
        <p:txBody>
          <a:bodyPr/>
          <a:lstStyle/>
          <a:p>
            <a:r>
              <a:rPr lang="en-US" dirty="0"/>
              <a:t>AIDFL</a:t>
            </a:r>
            <a:r>
              <a:rPr lang="zh-CN" altLang="en-US" dirty="0"/>
              <a:t> </a:t>
            </a:r>
            <a:r>
              <a:rPr lang="en-US" altLang="zh-CN" dirty="0"/>
              <a:t>performs well in label flipping attacks</a:t>
            </a:r>
            <a:endParaRPr lang="en-US" dirty="0"/>
          </a:p>
          <a:p>
            <a:r>
              <a:rPr lang="en-US" dirty="0"/>
              <a:t>Untargeted sample poisoning, PNR = 70</a:t>
            </a:r>
          </a:p>
          <a:p>
            <a:r>
              <a:rPr lang="en-US" dirty="0"/>
              <a:t>Uneven data distribution interfere defense effect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8D4FE838-2562-4215-AEC9-33DC86C5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4" y="2996952"/>
            <a:ext cx="6769100" cy="2882900"/>
          </a:xfrm>
          <a:prstGeom prst="rect">
            <a:avLst/>
          </a:prstGeom>
        </p:spPr>
      </p:pic>
      <p:pic>
        <p:nvPicPr>
          <p:cNvPr id="3" name="Content Placeholder 10" descr="A graph with a line graph&#10;&#10;Description automatically generated">
            <a:extLst>
              <a:ext uri="{FF2B5EF4-FFF2-40B4-BE49-F238E27FC236}">
                <a16:creationId xmlns:a16="http://schemas.microsoft.com/office/drawing/2014/main" id="{87EA08A0-14D7-CD24-E945-D1B447AB1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22951" y="2015701"/>
            <a:ext cx="4361681" cy="386415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9899A-9C5D-1B34-8ECB-75159DD7EBC5}"/>
              </a:ext>
            </a:extLst>
          </p:cNvPr>
          <p:cNvSpPr/>
          <p:nvPr/>
        </p:nvSpPr>
        <p:spPr bwMode="auto">
          <a:xfrm>
            <a:off x="5951984" y="3360042"/>
            <a:ext cx="687039" cy="9034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512E69-E1BF-DB68-C83A-41530BC3F308}"/>
              </a:ext>
            </a:extLst>
          </p:cNvPr>
          <p:cNvSpPr/>
          <p:nvPr/>
        </p:nvSpPr>
        <p:spPr bwMode="auto">
          <a:xfrm>
            <a:off x="10184523" y="2808135"/>
            <a:ext cx="828291" cy="10073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26BB6-92AB-4F67-D683-4A9E0517B202}"/>
              </a:ext>
            </a:extLst>
          </p:cNvPr>
          <p:cNvSpPr txBox="1"/>
          <p:nvPr/>
        </p:nvSpPr>
        <p:spPr>
          <a:xfrm>
            <a:off x="7692814" y="1436098"/>
            <a:ext cx="410240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Recall…</a:t>
            </a:r>
          </a:p>
          <a:p>
            <a:r>
              <a:rPr lang="en-US" dirty="0"/>
              <a:t>Untargeted sample poisoning, PNR = 70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D661B1-FB5A-1B0F-4758-45A5D536F97C}"/>
              </a:ext>
            </a:extLst>
          </p:cNvPr>
          <p:cNvSpPr txBox="1"/>
          <p:nvPr/>
        </p:nvSpPr>
        <p:spPr>
          <a:xfrm>
            <a:off x="4779423" y="5957708"/>
            <a:ext cx="158088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IID vs. non-IID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2FEDC-BFF2-9401-430F-D845D44EC478}"/>
              </a:ext>
            </a:extLst>
          </p:cNvPr>
          <p:cNvSpPr txBox="1"/>
          <p:nvPr/>
        </p:nvSpPr>
        <p:spPr>
          <a:xfrm>
            <a:off x="7924491" y="5951857"/>
            <a:ext cx="31671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Comparing different algorithms</a:t>
            </a:r>
          </a:p>
        </p:txBody>
      </p:sp>
    </p:spTree>
    <p:extLst>
      <p:ext uri="{BB962C8B-B14F-4D97-AF65-F5344CB8AC3E}">
        <p14:creationId xmlns:p14="http://schemas.microsoft.com/office/powerpoint/2010/main" val="899746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1D81E500-A2F9-407D-9E7F-73040C1980EF}" type="datetime1">
              <a:rPr lang="en-US" smtClean="0"/>
              <a:pPr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48AA66BD-82B6-B8FF-7097-41B0573FEDCC}"/>
              </a:ext>
            </a:extLst>
          </p:cNvPr>
          <p:cNvGrpSpPr/>
          <p:nvPr/>
        </p:nvGrpSpPr>
        <p:grpSpPr>
          <a:xfrm>
            <a:off x="2639616" y="1916832"/>
            <a:ext cx="6734741" cy="731520"/>
            <a:chOff x="3131840" y="1491630"/>
            <a:chExt cx="5256584" cy="57606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3FDFD187-9993-E08B-663A-90ED92CC181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4">
              <a:extLst>
                <a:ext uri="{FF2B5EF4-FFF2-40B4-BE49-F238E27FC236}">
                  <a16:creationId xmlns:a16="http://schemas.microsoft.com/office/drawing/2014/main" id="{C6B7BAFA-C468-5170-7C97-182EDB0D2B5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25">
            <a:extLst>
              <a:ext uri="{FF2B5EF4-FFF2-40B4-BE49-F238E27FC236}">
                <a16:creationId xmlns:a16="http://schemas.microsoft.com/office/drawing/2014/main" id="{D77ADDAD-25AA-6174-0B5F-15CAF097936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39591" y="1916972"/>
            <a:ext cx="683397" cy="3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D9538799-206E-C82C-F9FD-F3D697F5C7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40210" y="2083269"/>
            <a:ext cx="5627449" cy="3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  <a:cs typeface="Arial" panose="020B0604020202020204" pitchFamily="34" charset="0"/>
              </a:rPr>
              <a:t>Introduction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D68553-8816-0151-83E7-895F5BAFF054}"/>
              </a:ext>
            </a:extLst>
          </p:cNvPr>
          <p:cNvGrpSpPr/>
          <p:nvPr/>
        </p:nvGrpSpPr>
        <p:grpSpPr>
          <a:xfrm>
            <a:off x="2624946" y="2799742"/>
            <a:ext cx="6742038" cy="731603"/>
            <a:chOff x="2668348" y="2850013"/>
            <a:chExt cx="6742038" cy="731603"/>
          </a:xfrm>
        </p:grpSpPr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7140D592-C6AA-0E03-FACC-40ADE79F6B4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75671" y="2850014"/>
              <a:ext cx="6734715" cy="731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ight Triangle 18">
              <a:extLst>
                <a:ext uri="{FF2B5EF4-FFF2-40B4-BE49-F238E27FC236}">
                  <a16:creationId xmlns:a16="http://schemas.microsoft.com/office/drawing/2014/main" id="{C551993D-B683-666E-2DBA-238BDE879FE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5400000">
              <a:off x="2774760" y="2758245"/>
              <a:ext cx="731603" cy="91514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653D899E-9E71-4217-4409-9C5E7E9D98B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668348" y="2850013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77AEE3AC-AE61-3E65-3D37-45F22DA67D5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598257" y="3016491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Motivation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F418F0-46B3-816E-4191-0468724EA4D5}"/>
              </a:ext>
            </a:extLst>
          </p:cNvPr>
          <p:cNvGrpSpPr/>
          <p:nvPr/>
        </p:nvGrpSpPr>
        <p:grpSpPr>
          <a:xfrm>
            <a:off x="2617625" y="3697821"/>
            <a:ext cx="6749359" cy="731520"/>
            <a:chOff x="2653704" y="3988187"/>
            <a:chExt cx="6749359" cy="7315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B76D94-08EB-07CE-0CD2-A05C255713DF}"/>
                </a:ext>
              </a:extLst>
            </p:cNvPr>
            <p:cNvGrpSpPr/>
            <p:nvPr/>
          </p:nvGrpSpPr>
          <p:grpSpPr>
            <a:xfrm>
              <a:off x="2653704" y="3988187"/>
              <a:ext cx="6749359" cy="731520"/>
              <a:chOff x="2653704" y="3988187"/>
              <a:chExt cx="6749359" cy="92258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64EEE-FF83-007A-1F79-1FD9DB2F5887}"/>
                  </a:ext>
                </a:extLst>
              </p:cNvPr>
              <p:cNvGrpSpPr/>
              <p:nvPr/>
            </p:nvGrpSpPr>
            <p:grpSpPr>
              <a:xfrm>
                <a:off x="2668348" y="3988187"/>
                <a:ext cx="6734715" cy="922580"/>
                <a:chOff x="3131840" y="1491630"/>
                <a:chExt cx="5256584" cy="576000"/>
              </a:xfrm>
            </p:grpSpPr>
            <p:sp>
              <p:nvSpPr>
                <p:cNvPr id="22" name="Rectangle 20">
                  <a:extLst>
                    <a:ext uri="{FF2B5EF4-FFF2-40B4-BE49-F238E27FC236}">
                      <a16:creationId xmlns:a16="http://schemas.microsoft.com/office/drawing/2014/main" id="{98976B79-CB6F-31F6-FEEF-18C375627B63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131840" y="1491630"/>
                  <a:ext cx="5256584" cy="57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Right Triangle 21">
                  <a:extLst>
                    <a:ext uri="{FF2B5EF4-FFF2-40B4-BE49-F238E27FC236}">
                      <a16:creationId xmlns:a16="http://schemas.microsoft.com/office/drawing/2014/main" id="{003ADEC4-441D-6F62-4ABE-EDF2DF939DED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5400000">
                  <a:off x="3203840" y="1419630"/>
                  <a:ext cx="576000" cy="720000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TextBox 27">
                <a:extLst>
                  <a:ext uri="{FF2B5EF4-FFF2-40B4-BE49-F238E27FC236}">
                    <a16:creationId xmlns:a16="http://schemas.microsoft.com/office/drawing/2014/main" id="{D7134FFE-288D-F5F0-9B8D-0CAA67A6B8F0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653704" y="3988187"/>
                <a:ext cx="683397" cy="398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03</a:t>
                </a:r>
                <a:endParaRPr lang="ko-KR" altLang="en-US" sz="2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C9A0F0EE-C5F8-D904-153C-79FAC2EBD241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605579" y="4154624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Design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5A565A-29D6-C762-4CA4-C0A3CE6BBF43}"/>
              </a:ext>
            </a:extLst>
          </p:cNvPr>
          <p:cNvGrpSpPr/>
          <p:nvPr/>
        </p:nvGrpSpPr>
        <p:grpSpPr>
          <a:xfrm>
            <a:off x="2617625" y="4595816"/>
            <a:ext cx="6756579" cy="731520"/>
            <a:chOff x="2639060" y="5126011"/>
            <a:chExt cx="6756579" cy="731520"/>
          </a:xfrm>
        </p:grpSpPr>
        <p:grpSp>
          <p:nvGrpSpPr>
            <p:cNvPr id="25" name="Group 22">
              <a:extLst>
                <a:ext uri="{FF2B5EF4-FFF2-40B4-BE49-F238E27FC236}">
                  <a16:creationId xmlns:a16="http://schemas.microsoft.com/office/drawing/2014/main" id="{7BB160F1-E46B-5C5C-DDFF-95AFF727836B}"/>
                </a:ext>
              </a:extLst>
            </p:cNvPr>
            <p:cNvGrpSpPr/>
            <p:nvPr/>
          </p:nvGrpSpPr>
          <p:grpSpPr>
            <a:xfrm>
              <a:off x="2660898" y="5126011"/>
              <a:ext cx="6734741" cy="731520"/>
              <a:chOff x="3131840" y="1491630"/>
              <a:chExt cx="5256584" cy="576064"/>
            </a:xfrm>
          </p:grpSpPr>
          <p:sp>
            <p:nvSpPr>
              <p:cNvPr id="28" name="Rectangle 23">
                <a:extLst>
                  <a:ext uri="{FF2B5EF4-FFF2-40B4-BE49-F238E27FC236}">
                    <a16:creationId xmlns:a16="http://schemas.microsoft.com/office/drawing/2014/main" id="{29AFBDC7-E7CD-8998-3AE6-4FF08118ECE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ight Triangle 24">
                <a:extLst>
                  <a:ext uri="{FF2B5EF4-FFF2-40B4-BE49-F238E27FC236}">
                    <a16:creationId xmlns:a16="http://schemas.microsoft.com/office/drawing/2014/main" id="{D07AE9E1-4DBE-4626-FC19-C0BEFCE3CC83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4C3D7176-79AC-7AEB-D478-B58AA9B876A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639060" y="5126361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TextBox 42">
              <a:extLst>
                <a:ext uri="{FF2B5EF4-FFF2-40B4-BE49-F238E27FC236}">
                  <a16:creationId xmlns:a16="http://schemas.microsoft.com/office/drawing/2014/main" id="{EF7C66FC-7AEC-7B13-304C-1F52E1EA4DF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605579" y="5292448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Evaluation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F8A769-092B-0D27-ABEE-25E0D9FB43A8}"/>
              </a:ext>
            </a:extLst>
          </p:cNvPr>
          <p:cNvGrpSpPr/>
          <p:nvPr/>
        </p:nvGrpSpPr>
        <p:grpSpPr>
          <a:xfrm>
            <a:off x="2617625" y="5496234"/>
            <a:ext cx="6742916" cy="731520"/>
            <a:chOff x="2630859" y="6312757"/>
            <a:chExt cx="6742916" cy="926813"/>
          </a:xfrm>
        </p:grpSpPr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0DBD3565-4CEC-6141-0136-AC6205DBFC8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39060" y="6316990"/>
              <a:ext cx="6734715" cy="922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Right Triangle 21">
              <a:extLst>
                <a:ext uri="{FF2B5EF4-FFF2-40B4-BE49-F238E27FC236}">
                  <a16:creationId xmlns:a16="http://schemas.microsoft.com/office/drawing/2014/main" id="{708E0255-6F2E-D244-405D-86E654EF213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2639459" y="6314933"/>
              <a:ext cx="922478" cy="92246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2066C0B3-9348-6E09-43AC-2734D2E5E73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630859" y="6312757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B0CBB53B-1EA0-F152-0C3F-60DE6F08E4C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590810" y="6578957"/>
              <a:ext cx="5627449" cy="50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45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3A25-F002-3E0E-7228-AE3BE68AC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EE8A8-DE9D-897D-A8BA-B5394DABD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altLang="zh-CN" dirty="0"/>
              <a:t>IDFL performs well on defending against untargeted data poisoning attacks</a:t>
            </a:r>
          </a:p>
          <a:p>
            <a:r>
              <a:rPr lang="en-US" dirty="0"/>
              <a:t>Exception: highly poisoned sample poisoning environment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F9C9-5597-7599-9922-EFD5ECE3F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1A50A-FD37-F32B-E896-A4E72096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37A6B-0C47-2A81-1E6F-036ABBE0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25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3A25-F002-3E0E-7228-AE3BE68AC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EE8A8-DE9D-897D-A8BA-B5394DABD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205039"/>
            <a:ext cx="10225335" cy="3887787"/>
          </a:xfrm>
        </p:spPr>
        <p:txBody>
          <a:bodyPr/>
          <a:lstStyle/>
          <a:p>
            <a:r>
              <a:rPr lang="en-US" dirty="0"/>
              <a:t>Compare AIDFL as an anomaly detector to other aggregation approaches</a:t>
            </a:r>
          </a:p>
          <a:p>
            <a:r>
              <a:rPr lang="en-US" dirty="0"/>
              <a:t>Lack of analyze resource consumption</a:t>
            </a:r>
          </a:p>
          <a:p>
            <a:endParaRPr lang="en-US" dirty="0"/>
          </a:p>
          <a:p>
            <a:pPr marL="0" indent="0">
              <a:spcBef>
                <a:spcPct val="40000"/>
              </a:spcBef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Improvements:</a:t>
            </a: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r>
              <a:rPr lang="en-CA" b="0" i="0" u="none" strike="noStrike" dirty="0">
                <a:effectLst/>
                <a:latin typeface="Arial" panose="020B0604020202020204" pitchFamily="34" charset="0"/>
              </a:rPr>
              <a:t>include a comparison between AIDFL as a whole and other algorithms</a:t>
            </a:r>
            <a:br>
              <a:rPr lang="en-CA" dirty="0"/>
            </a:br>
            <a:br>
              <a:rPr lang="en-CA" dirty="0"/>
            </a:br>
            <a:endParaRPr lang="en-US" dirty="0">
              <a:latin typeface="+mn-lt"/>
              <a:ea typeface="+mn-ea"/>
              <a:cs typeface="+mn-cs"/>
            </a:endParaRP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endParaRPr lang="en-US" dirty="0"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F9C9-5597-7599-9922-EFD5ECE3F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1A50A-FD37-F32B-E896-A4E72096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37A6B-0C47-2A81-1E6F-036ABBE0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2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Learning (FL)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529" y="1881025"/>
            <a:ext cx="10369550" cy="3887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Federated</a:t>
            </a:r>
            <a:r>
              <a:rPr lang="zh-CN" altLang="en-US" dirty="0"/>
              <a:t> </a:t>
            </a:r>
            <a:r>
              <a:rPr lang="en-US" altLang="zh-CN" dirty="0"/>
              <a:t>Learning (FL):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L</a:t>
            </a:r>
            <a:r>
              <a:rPr lang="en-US" dirty="0"/>
              <a:t>ocal training on </a:t>
            </a:r>
            <a:r>
              <a:rPr lang="en-US" b="1" dirty="0"/>
              <a:t>edge devices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Decentralized FL: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Without central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Solution to </a:t>
            </a:r>
            <a:r>
              <a:rPr lang="en-US" b="1" dirty="0"/>
              <a:t>data heterogeneity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Poisoning Attacks: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Surface: Data &amp;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Objective: Untargeted &amp; Targeted (Backdoor)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1D81E500-A2F9-407D-9E7F-73040C1980EF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AE530-E837-C54D-936D-CD945BDF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101" y="1125212"/>
            <a:ext cx="5468282" cy="266454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3F548F-F455-A8F4-6548-C1E836E31044}"/>
              </a:ext>
            </a:extLst>
          </p:cNvPr>
          <p:cNvCxnSpPr>
            <a:cxnSpLocks/>
          </p:cNvCxnSpPr>
          <p:nvPr/>
        </p:nvCxnSpPr>
        <p:spPr bwMode="auto">
          <a:xfrm flipV="1">
            <a:off x="7498924" y="908720"/>
            <a:ext cx="181252" cy="3006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8CE168-03EE-7B6A-5CDF-5F53EC0AF4E3}"/>
              </a:ext>
            </a:extLst>
          </p:cNvPr>
          <p:cNvSpPr txBox="1"/>
          <p:nvPr/>
        </p:nvSpPr>
        <p:spPr>
          <a:xfrm>
            <a:off x="7577540" y="573216"/>
            <a:ext cx="155523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server</a:t>
            </a:r>
          </a:p>
        </p:txBody>
      </p:sp>
      <p:pic>
        <p:nvPicPr>
          <p:cNvPr id="6" name="Picture 5" descr="A diagram of different types of cell phones&#10;&#10;Description automatically generated">
            <a:extLst>
              <a:ext uri="{FF2B5EF4-FFF2-40B4-BE49-F238E27FC236}">
                <a16:creationId xmlns:a16="http://schemas.microsoft.com/office/drawing/2014/main" id="{4D57A523-6FB6-2986-85B1-4711F6416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3526557"/>
            <a:ext cx="4522878" cy="28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63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A13D-753E-F9FF-2CDA-0A5366DA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615A-5605-F8F7-4D91-9893A677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poisoning attacks and targeted data poisoning attacks</a:t>
            </a:r>
          </a:p>
          <a:p>
            <a:r>
              <a:rPr lang="en-CA" dirty="0">
                <a:latin typeface="Arial" panose="020B0604020202020204" pitchFamily="34" charset="0"/>
              </a:rPr>
              <a:t>D</a:t>
            </a:r>
            <a:r>
              <a:rPr lang="en-CA" b="0" i="0" u="none" strike="noStrike" dirty="0">
                <a:effectLst/>
                <a:latin typeface="Arial" panose="020B0604020202020204" pitchFamily="34" charset="0"/>
              </a:rPr>
              <a:t>irectly comparing with other aggregation protocols as a comprehensive hybrid defense mechanism</a:t>
            </a:r>
          </a:p>
          <a:p>
            <a:r>
              <a:rPr lang="en-CA" dirty="0">
                <a:latin typeface="Arial" panose="020B0604020202020204" pitchFamily="34" charset="0"/>
              </a:rPr>
              <a:t>Increasing to 10 clients on CIFAR10</a:t>
            </a:r>
          </a:p>
          <a:p>
            <a:r>
              <a:rPr lang="en-CA" dirty="0">
                <a:latin typeface="Arial" panose="020B0604020202020204" pitchFamily="34" charset="0"/>
              </a:rPr>
              <a:t>Running on user-friendly platform like </a:t>
            </a:r>
            <a:r>
              <a:rPr lang="en-CA" dirty="0" err="1">
                <a:latin typeface="Arial" panose="020B0604020202020204" pitchFamily="34" charset="0"/>
              </a:rPr>
              <a:t>Fedstellar</a:t>
            </a:r>
            <a:endParaRPr lang="en-CA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25B8F-094A-CC06-8CB3-CAEA7F88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C482B-E070-C434-E588-CDF37CAE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E3958-6301-5761-3BD8-0789274A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36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7FFEC2D4-A24C-4EA1-A962-9B9AE660971B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FC851DC-7AF6-63DE-795B-7B459532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2852936"/>
            <a:ext cx="10369550" cy="79243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7945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method of entropy&#10;&#10;Description automatically generated">
            <a:extLst>
              <a:ext uri="{FF2B5EF4-FFF2-40B4-BE49-F238E27FC236}">
                <a16:creationId xmlns:a16="http://schemas.microsoft.com/office/drawing/2014/main" id="{C7736B2A-3F32-C685-11C4-8F8353E8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2157768"/>
            <a:ext cx="4279443" cy="3360267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11225" y="2592881"/>
                <a:ext cx="6480919" cy="278033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CA" sz="1600" kern="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Intrinsic model variables: q</a:t>
                </a:r>
                <a:r>
                  <a:rPr lang="en-CA" sz="1600" dirty="0">
                    <a:latin typeface="+mj-lt"/>
                  </a:rPr>
                  <a:t>uantifying, storing, and communicating information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CA" sz="1600" b="1" dirty="0">
                    <a:latin typeface="+mj-lt"/>
                  </a:rPr>
                  <a:t>Conditional Entropy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1600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sz="1600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CA" sz="16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16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CA" sz="1600" b="1" dirty="0">
                    <a:latin typeface="+mj-lt"/>
                  </a:rPr>
                  <a:t>Mutual information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CA" sz="1600" dirty="0">
                    <a:latin typeface="+mj-lt"/>
                  </a:rPr>
                  <a:t>Quantifying the shared information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CA" sz="1600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sz="1600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CA" sz="16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1600" dirty="0">
                  <a:latin typeface="+mj-lt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+mj-lt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CA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1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1225" y="2592881"/>
                <a:ext cx="6480919" cy="2780335"/>
              </a:xfrm>
              <a:blipFill>
                <a:blip r:embed="rId4"/>
                <a:stretch>
                  <a:fillRect l="-1758" t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1D81E500-A2F9-407D-9E7F-73040C1980EF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0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1D81E500-A2F9-407D-9E7F-73040C1980EF}" type="datetime1">
              <a:rPr lang="en-US" smtClean="0"/>
              <a:pPr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48AA66BD-82B6-B8FF-7097-41B0573FEDCC}"/>
              </a:ext>
            </a:extLst>
          </p:cNvPr>
          <p:cNvGrpSpPr/>
          <p:nvPr/>
        </p:nvGrpSpPr>
        <p:grpSpPr>
          <a:xfrm>
            <a:off x="2639616" y="1916832"/>
            <a:ext cx="6734741" cy="731520"/>
            <a:chOff x="3131840" y="1491630"/>
            <a:chExt cx="5256584" cy="57606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3FDFD187-9993-E08B-663A-90ED92CC181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4">
              <a:extLst>
                <a:ext uri="{FF2B5EF4-FFF2-40B4-BE49-F238E27FC236}">
                  <a16:creationId xmlns:a16="http://schemas.microsoft.com/office/drawing/2014/main" id="{C6B7BAFA-C468-5170-7C97-182EDB0D2B5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25">
            <a:extLst>
              <a:ext uri="{FF2B5EF4-FFF2-40B4-BE49-F238E27FC236}">
                <a16:creationId xmlns:a16="http://schemas.microsoft.com/office/drawing/2014/main" id="{D77ADDAD-25AA-6174-0B5F-15CAF097936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39591" y="1916972"/>
            <a:ext cx="683397" cy="3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D9538799-206E-C82C-F9FD-F3D697F5C7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40210" y="2083269"/>
            <a:ext cx="5627449" cy="3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Introduction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D68553-8816-0151-83E7-895F5BAFF054}"/>
              </a:ext>
            </a:extLst>
          </p:cNvPr>
          <p:cNvGrpSpPr/>
          <p:nvPr/>
        </p:nvGrpSpPr>
        <p:grpSpPr>
          <a:xfrm>
            <a:off x="2624946" y="2799742"/>
            <a:ext cx="6742038" cy="731603"/>
            <a:chOff x="2668348" y="2850013"/>
            <a:chExt cx="6742038" cy="731603"/>
          </a:xfrm>
        </p:grpSpPr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7140D592-C6AA-0E03-FACC-40ADE79F6B4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75671" y="2850014"/>
              <a:ext cx="6734715" cy="731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ight Triangle 18">
              <a:extLst>
                <a:ext uri="{FF2B5EF4-FFF2-40B4-BE49-F238E27FC236}">
                  <a16:creationId xmlns:a16="http://schemas.microsoft.com/office/drawing/2014/main" id="{C551993D-B683-666E-2DBA-238BDE879FE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5400000">
              <a:off x="2774760" y="2758245"/>
              <a:ext cx="731603" cy="91514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653D899E-9E71-4217-4409-9C5E7E9D98B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668348" y="2850013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77AEE3AC-AE61-3E65-3D37-45F22DA67D5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598257" y="3016491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cs typeface="Arial" panose="020B0604020202020204" pitchFamily="34" charset="0"/>
                </a:rPr>
                <a:t>Motivation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F418F0-46B3-816E-4191-0468724EA4D5}"/>
              </a:ext>
            </a:extLst>
          </p:cNvPr>
          <p:cNvGrpSpPr/>
          <p:nvPr/>
        </p:nvGrpSpPr>
        <p:grpSpPr>
          <a:xfrm>
            <a:off x="2617625" y="3697821"/>
            <a:ext cx="6749359" cy="731520"/>
            <a:chOff x="2653704" y="3988187"/>
            <a:chExt cx="6749359" cy="7315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B76D94-08EB-07CE-0CD2-A05C255713DF}"/>
                </a:ext>
              </a:extLst>
            </p:cNvPr>
            <p:cNvGrpSpPr/>
            <p:nvPr/>
          </p:nvGrpSpPr>
          <p:grpSpPr>
            <a:xfrm>
              <a:off x="2653704" y="3988187"/>
              <a:ext cx="6749359" cy="731520"/>
              <a:chOff x="2653704" y="3988187"/>
              <a:chExt cx="6749359" cy="92258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64EEE-FF83-007A-1F79-1FD9DB2F5887}"/>
                  </a:ext>
                </a:extLst>
              </p:cNvPr>
              <p:cNvGrpSpPr/>
              <p:nvPr/>
            </p:nvGrpSpPr>
            <p:grpSpPr>
              <a:xfrm>
                <a:off x="2668348" y="3988187"/>
                <a:ext cx="6734715" cy="922580"/>
                <a:chOff x="3131840" y="1491630"/>
                <a:chExt cx="5256584" cy="576000"/>
              </a:xfrm>
            </p:grpSpPr>
            <p:sp>
              <p:nvSpPr>
                <p:cNvPr id="22" name="Rectangle 20">
                  <a:extLst>
                    <a:ext uri="{FF2B5EF4-FFF2-40B4-BE49-F238E27FC236}">
                      <a16:creationId xmlns:a16="http://schemas.microsoft.com/office/drawing/2014/main" id="{98976B79-CB6F-31F6-FEEF-18C375627B63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131840" y="1491630"/>
                  <a:ext cx="5256584" cy="57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Right Triangle 21">
                  <a:extLst>
                    <a:ext uri="{FF2B5EF4-FFF2-40B4-BE49-F238E27FC236}">
                      <a16:creationId xmlns:a16="http://schemas.microsoft.com/office/drawing/2014/main" id="{003ADEC4-441D-6F62-4ABE-EDF2DF939DED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5400000">
                  <a:off x="3203840" y="1419630"/>
                  <a:ext cx="576000" cy="720000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TextBox 27">
                <a:extLst>
                  <a:ext uri="{FF2B5EF4-FFF2-40B4-BE49-F238E27FC236}">
                    <a16:creationId xmlns:a16="http://schemas.microsoft.com/office/drawing/2014/main" id="{D7134FFE-288D-F5F0-9B8D-0CAA67A6B8F0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653704" y="3988187"/>
                <a:ext cx="683397" cy="398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03</a:t>
                </a:r>
                <a:endParaRPr lang="ko-KR" altLang="en-US" sz="2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C9A0F0EE-C5F8-D904-153C-79FAC2EBD241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605579" y="4154624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Design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5A565A-29D6-C762-4CA4-C0A3CE6BBF43}"/>
              </a:ext>
            </a:extLst>
          </p:cNvPr>
          <p:cNvGrpSpPr/>
          <p:nvPr/>
        </p:nvGrpSpPr>
        <p:grpSpPr>
          <a:xfrm>
            <a:off x="2617625" y="4595816"/>
            <a:ext cx="6756579" cy="731520"/>
            <a:chOff x="2639060" y="5126011"/>
            <a:chExt cx="6756579" cy="731520"/>
          </a:xfrm>
        </p:grpSpPr>
        <p:grpSp>
          <p:nvGrpSpPr>
            <p:cNvPr id="25" name="Group 22">
              <a:extLst>
                <a:ext uri="{FF2B5EF4-FFF2-40B4-BE49-F238E27FC236}">
                  <a16:creationId xmlns:a16="http://schemas.microsoft.com/office/drawing/2014/main" id="{7BB160F1-E46B-5C5C-DDFF-95AFF727836B}"/>
                </a:ext>
              </a:extLst>
            </p:cNvPr>
            <p:cNvGrpSpPr/>
            <p:nvPr/>
          </p:nvGrpSpPr>
          <p:grpSpPr>
            <a:xfrm>
              <a:off x="2660898" y="5126011"/>
              <a:ext cx="6734741" cy="731520"/>
              <a:chOff x="3131840" y="1491630"/>
              <a:chExt cx="5256584" cy="576064"/>
            </a:xfrm>
          </p:grpSpPr>
          <p:sp>
            <p:nvSpPr>
              <p:cNvPr id="28" name="Rectangle 23">
                <a:extLst>
                  <a:ext uri="{FF2B5EF4-FFF2-40B4-BE49-F238E27FC236}">
                    <a16:creationId xmlns:a16="http://schemas.microsoft.com/office/drawing/2014/main" id="{29AFBDC7-E7CD-8998-3AE6-4FF08118ECE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ight Triangle 24">
                <a:extLst>
                  <a:ext uri="{FF2B5EF4-FFF2-40B4-BE49-F238E27FC236}">
                    <a16:creationId xmlns:a16="http://schemas.microsoft.com/office/drawing/2014/main" id="{D07AE9E1-4DBE-4626-FC19-C0BEFCE3CC83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4C3D7176-79AC-7AEB-D478-B58AA9B876A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639060" y="5126361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TextBox 42">
              <a:extLst>
                <a:ext uri="{FF2B5EF4-FFF2-40B4-BE49-F238E27FC236}">
                  <a16:creationId xmlns:a16="http://schemas.microsoft.com/office/drawing/2014/main" id="{EF7C66FC-7AEC-7B13-304C-1F52E1EA4DF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605579" y="5292448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Evaluation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F8A769-092B-0D27-ABEE-25E0D9FB43A8}"/>
              </a:ext>
            </a:extLst>
          </p:cNvPr>
          <p:cNvGrpSpPr/>
          <p:nvPr/>
        </p:nvGrpSpPr>
        <p:grpSpPr>
          <a:xfrm>
            <a:off x="2617625" y="5496234"/>
            <a:ext cx="6742916" cy="731520"/>
            <a:chOff x="2630859" y="6312757"/>
            <a:chExt cx="6742916" cy="926813"/>
          </a:xfrm>
        </p:grpSpPr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0DBD3565-4CEC-6141-0136-AC6205DBFC8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39060" y="6316990"/>
              <a:ext cx="6734715" cy="922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Right Triangle 21">
              <a:extLst>
                <a:ext uri="{FF2B5EF4-FFF2-40B4-BE49-F238E27FC236}">
                  <a16:creationId xmlns:a16="http://schemas.microsoft.com/office/drawing/2014/main" id="{708E0255-6F2E-D244-405D-86E654EF213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2639459" y="6314933"/>
              <a:ext cx="922478" cy="92246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2066C0B3-9348-6E09-43AC-2734D2E5E73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630859" y="6312757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B0CBB53B-1EA0-F152-0C3F-60DE6F08E4C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590810" y="6578957"/>
              <a:ext cx="5627449" cy="50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756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4752727" cy="792434"/>
          </a:xfrm>
        </p:spPr>
        <p:txBody>
          <a:bodyPr numCol="1"/>
          <a:lstStyle/>
          <a:p>
            <a:r>
              <a:rPr lang="en-US" dirty="0"/>
              <a:t>Research Gaps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1D81E500-A2F9-407D-9E7F-73040C1980EF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3B403CE-5975-8E63-3A21-49DF455DC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859" y="2060847"/>
            <a:ext cx="4752727" cy="38877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sz="1800" kern="0" dirty="0">
                <a:solidFill>
                  <a:srgbClr val="000000"/>
                </a:solidFill>
                <a:latin typeface="+mj-lt"/>
              </a:rPr>
              <a:t>Current: exogenous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kern="0" dirty="0">
                <a:solidFill>
                  <a:srgbClr val="000000"/>
                </a:solidFill>
                <a:latin typeface="+mj-lt"/>
              </a:rPr>
              <a:t>Misidentification of outliers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kern="0" dirty="0">
                <a:solidFill>
                  <a:srgbClr val="000000"/>
                </a:solidFill>
                <a:latin typeface="+mj-lt"/>
              </a:rPr>
              <a:t>CFL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kern="0" dirty="0">
              <a:latin typeface="+mj-lt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5296D9A-B7A7-7928-505B-7FCF08C82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424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8A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 dirty="0"/>
              <a:t>Goals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2D6F221-B836-6891-E2E6-32675A4BE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415" y="2060848"/>
            <a:ext cx="5916326" cy="38877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sz="1800" kern="0" dirty="0">
                <a:solidFill>
                  <a:srgbClr val="000000"/>
                </a:solidFill>
                <a:latin typeface="+mj-lt"/>
              </a:rPr>
              <a:t>Develop an </a:t>
            </a:r>
            <a:r>
              <a:rPr lang="en-CA" sz="1800" b="1" kern="0" dirty="0">
                <a:solidFill>
                  <a:srgbClr val="000000"/>
                </a:solidFill>
                <a:latin typeface="+mj-lt"/>
              </a:rPr>
              <a:t>endogenous</a:t>
            </a:r>
            <a:r>
              <a:rPr lang="en-CA" sz="1800" kern="0" dirty="0">
                <a:solidFill>
                  <a:srgbClr val="000000"/>
                </a:solidFill>
                <a:latin typeface="+mj-lt"/>
              </a:rPr>
              <a:t> and data-independent defense mechanism under </a:t>
            </a:r>
            <a:r>
              <a:rPr lang="en-CA" sz="1800" b="1" kern="0" dirty="0">
                <a:solidFill>
                  <a:srgbClr val="000000"/>
                </a:solidFill>
                <a:latin typeface="+mj-lt"/>
              </a:rPr>
              <a:t>non-IID </a:t>
            </a:r>
            <a:r>
              <a:rPr lang="en-CA" sz="1800" kern="0" dirty="0">
                <a:solidFill>
                  <a:srgbClr val="000000"/>
                </a:solidFill>
                <a:latin typeface="+mj-lt"/>
              </a:rPr>
              <a:t>setting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kern="0" dirty="0">
                <a:solidFill>
                  <a:srgbClr val="000000"/>
                </a:solidFill>
                <a:latin typeface="+mj-lt"/>
              </a:rPr>
              <a:t>Information</a:t>
            </a:r>
            <a:r>
              <a:rPr lang="zh-CN" altLang="en-US" sz="18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  <a:latin typeface="+mj-lt"/>
              </a:rPr>
              <a:t>theory – endogenous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kern="0" dirty="0">
                <a:solidFill>
                  <a:srgbClr val="000000"/>
                </a:solidFill>
                <a:latin typeface="+mj-lt"/>
              </a:rPr>
              <a:t>DFL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8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968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1D81E500-A2F9-407D-9E7F-73040C1980EF}" type="datetime1">
              <a:rPr lang="en-US" smtClean="0"/>
              <a:pPr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48AA66BD-82B6-B8FF-7097-41B0573FEDCC}"/>
              </a:ext>
            </a:extLst>
          </p:cNvPr>
          <p:cNvGrpSpPr/>
          <p:nvPr/>
        </p:nvGrpSpPr>
        <p:grpSpPr>
          <a:xfrm>
            <a:off x="2639616" y="1916832"/>
            <a:ext cx="6734741" cy="731520"/>
            <a:chOff x="3131840" y="1491630"/>
            <a:chExt cx="5256584" cy="576064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3FDFD187-9993-E08B-663A-90ED92CC181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4">
              <a:extLst>
                <a:ext uri="{FF2B5EF4-FFF2-40B4-BE49-F238E27FC236}">
                  <a16:creationId xmlns:a16="http://schemas.microsoft.com/office/drawing/2014/main" id="{C6B7BAFA-C468-5170-7C97-182EDB0D2B5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25">
            <a:extLst>
              <a:ext uri="{FF2B5EF4-FFF2-40B4-BE49-F238E27FC236}">
                <a16:creationId xmlns:a16="http://schemas.microsoft.com/office/drawing/2014/main" id="{D77ADDAD-25AA-6174-0B5F-15CAF097936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39591" y="1916972"/>
            <a:ext cx="683397" cy="3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D9538799-206E-C82C-F9FD-F3D697F5C7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40210" y="2083269"/>
            <a:ext cx="5627449" cy="3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  <a:cs typeface="Arial" panose="020B0604020202020204" pitchFamily="34" charset="0"/>
              </a:rPr>
              <a:t>Introduction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D68553-8816-0151-83E7-895F5BAFF054}"/>
              </a:ext>
            </a:extLst>
          </p:cNvPr>
          <p:cNvGrpSpPr/>
          <p:nvPr/>
        </p:nvGrpSpPr>
        <p:grpSpPr>
          <a:xfrm>
            <a:off x="2624946" y="2799742"/>
            <a:ext cx="6742038" cy="731603"/>
            <a:chOff x="2668348" y="2850013"/>
            <a:chExt cx="6742038" cy="731603"/>
          </a:xfrm>
        </p:grpSpPr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7140D592-C6AA-0E03-FACC-40ADE79F6B4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75671" y="2850014"/>
              <a:ext cx="6734715" cy="731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ight Triangle 18">
              <a:extLst>
                <a:ext uri="{FF2B5EF4-FFF2-40B4-BE49-F238E27FC236}">
                  <a16:creationId xmlns:a16="http://schemas.microsoft.com/office/drawing/2014/main" id="{C551993D-B683-666E-2DBA-238BDE879FE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5400000">
              <a:off x="2774760" y="2758245"/>
              <a:ext cx="731603" cy="91514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653D899E-9E71-4217-4409-9C5E7E9D98B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668348" y="2850013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77AEE3AC-AE61-3E65-3D37-45F22DA67D5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598257" y="3016491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Motivation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F418F0-46B3-816E-4191-0468724EA4D5}"/>
              </a:ext>
            </a:extLst>
          </p:cNvPr>
          <p:cNvGrpSpPr/>
          <p:nvPr/>
        </p:nvGrpSpPr>
        <p:grpSpPr>
          <a:xfrm>
            <a:off x="2617625" y="3697821"/>
            <a:ext cx="6749359" cy="731520"/>
            <a:chOff x="2653704" y="3988187"/>
            <a:chExt cx="6749359" cy="7315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B76D94-08EB-07CE-0CD2-A05C255713DF}"/>
                </a:ext>
              </a:extLst>
            </p:cNvPr>
            <p:cNvGrpSpPr/>
            <p:nvPr/>
          </p:nvGrpSpPr>
          <p:grpSpPr>
            <a:xfrm>
              <a:off x="2653704" y="3988187"/>
              <a:ext cx="6749359" cy="731520"/>
              <a:chOff x="2653704" y="3988187"/>
              <a:chExt cx="6749359" cy="92258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64EEE-FF83-007A-1F79-1FD9DB2F5887}"/>
                  </a:ext>
                </a:extLst>
              </p:cNvPr>
              <p:cNvGrpSpPr/>
              <p:nvPr/>
            </p:nvGrpSpPr>
            <p:grpSpPr>
              <a:xfrm>
                <a:off x="2668348" y="3988187"/>
                <a:ext cx="6734715" cy="922580"/>
                <a:chOff x="3131840" y="1491630"/>
                <a:chExt cx="5256584" cy="576000"/>
              </a:xfrm>
            </p:grpSpPr>
            <p:sp>
              <p:nvSpPr>
                <p:cNvPr id="22" name="Rectangle 20">
                  <a:extLst>
                    <a:ext uri="{FF2B5EF4-FFF2-40B4-BE49-F238E27FC236}">
                      <a16:creationId xmlns:a16="http://schemas.microsoft.com/office/drawing/2014/main" id="{98976B79-CB6F-31F6-FEEF-18C375627B63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131840" y="1491630"/>
                  <a:ext cx="5256584" cy="57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Right Triangle 21">
                  <a:extLst>
                    <a:ext uri="{FF2B5EF4-FFF2-40B4-BE49-F238E27FC236}">
                      <a16:creationId xmlns:a16="http://schemas.microsoft.com/office/drawing/2014/main" id="{003ADEC4-441D-6F62-4ABE-EDF2DF939DED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5400000">
                  <a:off x="3203840" y="1419630"/>
                  <a:ext cx="576000" cy="720000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TextBox 27">
                <a:extLst>
                  <a:ext uri="{FF2B5EF4-FFF2-40B4-BE49-F238E27FC236}">
                    <a16:creationId xmlns:a16="http://schemas.microsoft.com/office/drawing/2014/main" id="{D7134FFE-288D-F5F0-9B8D-0CAA67A6B8F0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653704" y="3988187"/>
                <a:ext cx="683397" cy="398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03</a:t>
                </a:r>
                <a:endParaRPr lang="ko-KR" altLang="en-US" sz="20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C9A0F0EE-C5F8-D904-153C-79FAC2EBD241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605579" y="4154624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cs typeface="Arial" panose="020B0604020202020204" pitchFamily="34" charset="0"/>
                </a:rPr>
                <a:t>Design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5A565A-29D6-C762-4CA4-C0A3CE6BBF43}"/>
              </a:ext>
            </a:extLst>
          </p:cNvPr>
          <p:cNvGrpSpPr/>
          <p:nvPr/>
        </p:nvGrpSpPr>
        <p:grpSpPr>
          <a:xfrm>
            <a:off x="2617625" y="4595816"/>
            <a:ext cx="6756579" cy="731520"/>
            <a:chOff x="2639060" y="5126011"/>
            <a:chExt cx="6756579" cy="731520"/>
          </a:xfrm>
        </p:grpSpPr>
        <p:grpSp>
          <p:nvGrpSpPr>
            <p:cNvPr id="25" name="Group 22">
              <a:extLst>
                <a:ext uri="{FF2B5EF4-FFF2-40B4-BE49-F238E27FC236}">
                  <a16:creationId xmlns:a16="http://schemas.microsoft.com/office/drawing/2014/main" id="{7BB160F1-E46B-5C5C-DDFF-95AFF727836B}"/>
                </a:ext>
              </a:extLst>
            </p:cNvPr>
            <p:cNvGrpSpPr/>
            <p:nvPr/>
          </p:nvGrpSpPr>
          <p:grpSpPr>
            <a:xfrm>
              <a:off x="2660898" y="5126011"/>
              <a:ext cx="6734741" cy="731520"/>
              <a:chOff x="3131840" y="1491630"/>
              <a:chExt cx="5256584" cy="576064"/>
            </a:xfrm>
          </p:grpSpPr>
          <p:sp>
            <p:nvSpPr>
              <p:cNvPr id="28" name="Rectangle 23">
                <a:extLst>
                  <a:ext uri="{FF2B5EF4-FFF2-40B4-BE49-F238E27FC236}">
                    <a16:creationId xmlns:a16="http://schemas.microsoft.com/office/drawing/2014/main" id="{29AFBDC7-E7CD-8998-3AE6-4FF08118ECE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ight Triangle 24">
                <a:extLst>
                  <a:ext uri="{FF2B5EF4-FFF2-40B4-BE49-F238E27FC236}">
                    <a16:creationId xmlns:a16="http://schemas.microsoft.com/office/drawing/2014/main" id="{D07AE9E1-4DBE-4626-FC19-C0BEFCE3CC83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4C3D7176-79AC-7AEB-D478-B58AA9B876A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639060" y="5126361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TextBox 42">
              <a:extLst>
                <a:ext uri="{FF2B5EF4-FFF2-40B4-BE49-F238E27FC236}">
                  <a16:creationId xmlns:a16="http://schemas.microsoft.com/office/drawing/2014/main" id="{EF7C66FC-7AEC-7B13-304C-1F52E1EA4DF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605579" y="5292448"/>
              <a:ext cx="5627449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Evaluation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F8A769-092B-0D27-ABEE-25E0D9FB43A8}"/>
              </a:ext>
            </a:extLst>
          </p:cNvPr>
          <p:cNvGrpSpPr/>
          <p:nvPr/>
        </p:nvGrpSpPr>
        <p:grpSpPr>
          <a:xfrm>
            <a:off x="2617625" y="5496234"/>
            <a:ext cx="6742916" cy="731520"/>
            <a:chOff x="2630859" y="6312757"/>
            <a:chExt cx="6742916" cy="926813"/>
          </a:xfrm>
        </p:grpSpPr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0DBD3565-4CEC-6141-0136-AC6205DBFC8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39060" y="6316990"/>
              <a:ext cx="6734715" cy="922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Right Triangle 21">
              <a:extLst>
                <a:ext uri="{FF2B5EF4-FFF2-40B4-BE49-F238E27FC236}">
                  <a16:creationId xmlns:a16="http://schemas.microsoft.com/office/drawing/2014/main" id="{708E0255-6F2E-D244-405D-86E654EF213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2639459" y="6314933"/>
              <a:ext cx="922478" cy="92246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2066C0B3-9348-6E09-43AC-2734D2E5E73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630859" y="6312757"/>
              <a:ext cx="683397" cy="3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B0CBB53B-1EA0-F152-0C3F-60DE6F08E4C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590810" y="6578957"/>
              <a:ext cx="5627449" cy="50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7931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</a:t>
            </a:r>
            <a:r>
              <a:rPr lang="en-CA" dirty="0"/>
              <a:t>e-Design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experimental evaluation </a:t>
            </a:r>
            <a:r>
              <a:rPr lang="en-CA" dirty="0"/>
              <a:t>is conducted prior to the introduction of the network structure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Entropy of the poisoning model is </a:t>
            </a:r>
            <a:r>
              <a:rPr lang="en-CA" b="1" dirty="0"/>
              <a:t>higher than </a:t>
            </a:r>
            <a:r>
              <a:rPr lang="en-CA" dirty="0"/>
              <a:t>benign models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As PSR grows, entropy of the model parameters increases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7FFEC2D4-A24C-4EA1-A962-9B9AE660971B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Content Placeholder 13" descr="A graph with red dots&#10;&#10;Description automatically generated">
            <a:extLst>
              <a:ext uri="{FF2B5EF4-FFF2-40B4-BE49-F238E27FC236}">
                <a16:creationId xmlns:a16="http://schemas.microsoft.com/office/drawing/2014/main" id="{2F99F66B-AFA2-2800-2911-FEC7A60E295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275389" y="1664631"/>
            <a:ext cx="5005387" cy="3785586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81B83C-EBEA-2771-6E6D-7517850F638A}"/>
              </a:ext>
            </a:extLst>
          </p:cNvPr>
          <p:cNvSpPr/>
          <p:nvPr/>
        </p:nvSpPr>
        <p:spPr bwMode="auto">
          <a:xfrm>
            <a:off x="10326470" y="4653137"/>
            <a:ext cx="252028" cy="28803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46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AIDFL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Basic ideas: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anomaly detector</a:t>
            </a:r>
            <a:r>
              <a:rPr lang="en-US" dirty="0"/>
              <a:t> filters through a threshold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Maximize</a:t>
            </a:r>
            <a:r>
              <a:rPr lang="en-US" dirty="0"/>
              <a:t> mutual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Minimize</a:t>
            </a:r>
            <a:r>
              <a:rPr lang="en-US" dirty="0"/>
              <a:t> conditional entropy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Extension (novel):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Trying to capture more semantic information in DFL settings and non-IID data based on related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7FFEC2D4-A24C-4EA1-A962-9B9AE660971B}" type="datetime1">
              <a:rPr lang="en-US" smtClean="0"/>
              <a:t>7/14/24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AIDFL, Xiao Chen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Content Placeholder 14" descr="A diagram of a diagram&#10;&#10;Description automatically generated">
            <a:extLst>
              <a:ext uri="{FF2B5EF4-FFF2-40B4-BE49-F238E27FC236}">
                <a16:creationId xmlns:a16="http://schemas.microsoft.com/office/drawing/2014/main" id="{E1D6CC48-A4A4-AFA6-F9C4-E6F954402D3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5890318" y="2492647"/>
            <a:ext cx="6036101" cy="2829422"/>
          </a:xfrm>
        </p:spPr>
      </p:pic>
    </p:spTree>
    <p:extLst>
      <p:ext uri="{BB962C8B-B14F-4D97-AF65-F5344CB8AC3E}">
        <p14:creationId xmlns:p14="http://schemas.microsoft.com/office/powerpoint/2010/main" val="34517959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uzh_praesentation_e.potx" id="{749176B2-8F2A-4342-A048-60BED46E758F}" vid="{432F7B11-0F4C-4FE0-A45B-1D1A5AE252E3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uzh_praesentation_16-9_e</Template>
  <TotalTime>24459</TotalTime>
  <Words>1086</Words>
  <Application>Microsoft Macintosh PowerPoint</Application>
  <PresentationFormat>Widescreen</PresentationFormat>
  <Paragraphs>342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LMRoman12</vt:lpstr>
      <vt:lpstr>Arial</vt:lpstr>
      <vt:lpstr>Cambria Math</vt:lpstr>
      <vt:lpstr>UZH</vt:lpstr>
      <vt:lpstr>AIDFL: An Information Theory-Based Anomaly Detector in Decentralized Federated Learning</vt:lpstr>
      <vt:lpstr>Table of Contents </vt:lpstr>
      <vt:lpstr>Federated Learning (FL)</vt:lpstr>
      <vt:lpstr>Information Theory</vt:lpstr>
      <vt:lpstr>Table of Contents </vt:lpstr>
      <vt:lpstr>Research Gaps</vt:lpstr>
      <vt:lpstr>Table of Contents </vt:lpstr>
      <vt:lpstr>Pre-Design</vt:lpstr>
      <vt:lpstr>Prototype – AIDFL </vt:lpstr>
      <vt:lpstr>Prototype – AIDFL </vt:lpstr>
      <vt:lpstr>Design – K-means Clustering</vt:lpstr>
      <vt:lpstr>Design – MI/CE Estimations</vt:lpstr>
      <vt:lpstr>Design – MI/CE Estimations</vt:lpstr>
      <vt:lpstr>Design – Anomaly Detection</vt:lpstr>
      <vt:lpstr>Table of Contents </vt:lpstr>
      <vt:lpstr>Experiment Setup</vt:lpstr>
      <vt:lpstr>Experiment Setup</vt:lpstr>
      <vt:lpstr>Poisoning Attack Configuration</vt:lpstr>
      <vt:lpstr>Benign Environment</vt:lpstr>
      <vt:lpstr>Untargeted Label Flipping</vt:lpstr>
      <vt:lpstr>Untargeted Label Flipping</vt:lpstr>
      <vt:lpstr>Untargeted Sample Poisoning</vt:lpstr>
      <vt:lpstr>Untargeted Sample Poisoning</vt:lpstr>
      <vt:lpstr>AIDFL: Different PNR</vt:lpstr>
      <vt:lpstr>AIDFL: IID vs. non-IID</vt:lpstr>
      <vt:lpstr>AIDFL: IID vs. non-IID</vt:lpstr>
      <vt:lpstr>Table of Contents </vt:lpstr>
      <vt:lpstr>Conclusion</vt:lpstr>
      <vt:lpstr>Limitations</vt:lpstr>
      <vt:lpstr>Future Work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 the title of the presentation here</dc:title>
  <dc:subject/>
  <dc:creator>Microsoft Office User</dc:creator>
  <cp:keywords/>
  <dc:description>Vorlage uzh_praesentationen_16:9_e MSO2016 v3 11.02.2016</dc:description>
  <cp:lastModifiedBy>Xiao Chen</cp:lastModifiedBy>
  <cp:revision>191</cp:revision>
  <dcterms:created xsi:type="dcterms:W3CDTF">2018-11-13T11:10:22Z</dcterms:created>
  <dcterms:modified xsi:type="dcterms:W3CDTF">2024-07-15T07:21:13Z</dcterms:modified>
  <cp:category/>
</cp:coreProperties>
</file>